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3" r:id="rId39"/>
    <p:sldId id="295" r:id="rId40"/>
    <p:sldId id="296" r:id="rId41"/>
    <p:sldId id="299" r:id="rId42"/>
    <p:sldId id="300" r:id="rId43"/>
    <p:sldId id="297" r:id="rId44"/>
    <p:sldId id="298" r:id="rId45"/>
    <p:sldId id="306" r:id="rId46"/>
    <p:sldId id="301" r:id="rId47"/>
    <p:sldId id="302" r:id="rId48"/>
    <p:sldId id="303" r:id="rId49"/>
    <p:sldId id="304" r:id="rId50"/>
    <p:sldId id="305"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31" r:id="rId69"/>
    <p:sldId id="333" r:id="rId70"/>
    <p:sldId id="332" r:id="rId71"/>
    <p:sldId id="334" r:id="rId72"/>
    <p:sldId id="324" r:id="rId73"/>
    <p:sldId id="325" r:id="rId74"/>
    <p:sldId id="326" r:id="rId75"/>
    <p:sldId id="327" r:id="rId76"/>
    <p:sldId id="328" r:id="rId77"/>
    <p:sldId id="329" r:id="rId78"/>
    <p:sldId id="330" r:id="rId79"/>
    <p:sldId id="335" r:id="rId80"/>
    <p:sldId id="336" r:id="rId81"/>
    <p:sldId id="337" r:id="rId82"/>
    <p:sldId id="338" r:id="rId83"/>
    <p:sldId id="339" r:id="rId84"/>
    <p:sldId id="340" r:id="rId85"/>
    <p:sldId id="341" r:id="rId86"/>
    <p:sldId id="342" r:id="rId87"/>
    <p:sldId id="343" r:id="rId88"/>
    <p:sldId id="344" r:id="rId89"/>
    <p:sldId id="365" r:id="rId90"/>
    <p:sldId id="366" r:id="rId91"/>
    <p:sldId id="367" r:id="rId92"/>
    <p:sldId id="345" r:id="rId93"/>
    <p:sldId id="347" r:id="rId94"/>
    <p:sldId id="348" r:id="rId95"/>
    <p:sldId id="349" r:id="rId96"/>
    <p:sldId id="350" r:id="rId97"/>
    <p:sldId id="346" r:id="rId98"/>
    <p:sldId id="351" r:id="rId99"/>
    <p:sldId id="352" r:id="rId100"/>
    <p:sldId id="353" r:id="rId101"/>
    <p:sldId id="361" r:id="rId102"/>
    <p:sldId id="354" r:id="rId103"/>
    <p:sldId id="360" r:id="rId104"/>
    <p:sldId id="356" r:id="rId105"/>
    <p:sldId id="357" r:id="rId106"/>
    <p:sldId id="358" r:id="rId107"/>
    <p:sldId id="359" r:id="rId108"/>
    <p:sldId id="362" r:id="rId109"/>
    <p:sldId id="363" r:id="rId110"/>
    <p:sldId id="364" r:id="rId111"/>
    <p:sldId id="368" r:id="rId112"/>
    <p:sldId id="369"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82" d="100"/>
          <a:sy n="82" d="100"/>
        </p:scale>
        <p:origin x="17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3344272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484520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02976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1644322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30357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1242808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1268505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46785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3484942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223648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665452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1771699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3491324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217795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328925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EEB24A-9E40-43E3-B275-FF36ADE69BA3}" type="datetimeFigureOut">
              <a:rPr lang="en-US" smtClean="0"/>
              <a:pPr/>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6B1206-9D71-4009-B49F-A41129AADFBD}" type="slidenum">
              <a:rPr lang="en-US" smtClean="0"/>
              <a:pPr/>
              <a:t>‹#›</a:t>
            </a:fld>
            <a:endParaRPr lang="en-US"/>
          </a:p>
        </p:txBody>
      </p:sp>
    </p:spTree>
    <p:extLst>
      <p:ext uri="{BB962C8B-B14F-4D97-AF65-F5344CB8AC3E}">
        <p14:creationId xmlns:p14="http://schemas.microsoft.com/office/powerpoint/2010/main" val="3807486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EEEB24A-9E40-43E3-B275-FF36ADE69BA3}" type="datetimeFigureOut">
              <a:rPr lang="en-US" smtClean="0"/>
              <a:pPr/>
              <a:t>12/22/2020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D6B1206-9D71-4009-B49F-A41129AADFBD}" type="slidenum">
              <a:rPr lang="en-US" smtClean="0"/>
              <a:pPr/>
              <a:t>‹#›</a:t>
            </a:fld>
            <a:endParaRPr lang="en-US"/>
          </a:p>
        </p:txBody>
      </p:sp>
    </p:spTree>
    <p:extLst>
      <p:ext uri="{BB962C8B-B14F-4D97-AF65-F5344CB8AC3E}">
        <p14:creationId xmlns:p14="http://schemas.microsoft.com/office/powerpoint/2010/main" val="3746966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0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0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xml"/><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3.png"/><Relationship Id="rId1" Type="http://schemas.openxmlformats.org/officeDocument/2006/relationships/slideLayout" Target="../slideLayouts/slideLayout8.xml"/><Relationship Id="rId5" Type="http://schemas.openxmlformats.org/officeDocument/2006/relationships/image" Target="../media/image134.png"/><Relationship Id="rId4" Type="http://schemas.openxmlformats.org/officeDocument/2006/relationships/image" Target="../media/image136.png"/></Relationships>
</file>

<file path=ppt/slides/_rels/slide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9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9.xml"/><Relationship Id="rId4" Type="http://schemas.openxmlformats.org/officeDocument/2006/relationships/image" Target="../media/image147.png"/></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OPAMP</a:t>
            </a:r>
          </a:p>
        </p:txBody>
      </p:sp>
      <p:sp>
        <p:nvSpPr>
          <p:cNvPr id="3" name="Subtitle 2"/>
          <p:cNvSpPr>
            <a:spLocks noGrp="1"/>
          </p:cNvSpPr>
          <p:nvPr>
            <p:ph type="subTitle" idx="1"/>
          </p:nvPr>
        </p:nvSpPr>
        <p:spPr/>
        <p:txBody>
          <a:bodyPr/>
          <a:lstStyle/>
          <a:p>
            <a:r>
              <a:rPr lang="en-US" dirty="0"/>
              <a:t>III </a:t>
            </a:r>
            <a:r>
              <a:rPr lang="en-US" dirty="0" err="1"/>
              <a:t>Semister</a:t>
            </a:r>
            <a:endParaRPr lang="en-US" dirty="0"/>
          </a:p>
        </p:txBody>
      </p:sp>
    </p:spTree>
    <p:extLst>
      <p:ext uri="{BB962C8B-B14F-4D97-AF65-F5344CB8AC3E}">
        <p14:creationId xmlns:p14="http://schemas.microsoft.com/office/powerpoint/2010/main" val="38500147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sp>
        <p:nvSpPr>
          <p:cNvPr id="3" name="Subtitle 2"/>
          <p:cNvSpPr>
            <a:spLocks noGrp="1"/>
          </p:cNvSpPr>
          <p:nvPr>
            <p:ph sz="half" idx="1"/>
          </p:nvPr>
        </p:nvSpPr>
        <p:spPr/>
        <p:txBody>
          <a:bodyPr>
            <a:normAutofit fontScale="85000" lnSpcReduction="20000"/>
          </a:bodyPr>
          <a:lstStyle/>
          <a:p>
            <a:pPr marL="0" indent="0" algn="l">
              <a:buNone/>
            </a:pPr>
            <a:r>
              <a:rPr lang="en-US" dirty="0"/>
              <a:t> </a:t>
            </a:r>
          </a:p>
        </p:txBody>
      </p:sp>
      <p:sp>
        <p:nvSpPr>
          <p:cNvPr id="12" name="Text Placeholder 11"/>
          <p:cNvSpPr>
            <a:spLocks noGrp="1"/>
          </p:cNvSpPr>
          <p:nvPr>
            <p:ph sz="half" idx="2"/>
          </p:nvPr>
        </p:nvSpPr>
        <p:spPr>
          <a:xfrm>
            <a:off x="6172199" y="1825625"/>
            <a:ext cx="5738149" cy="4351338"/>
          </a:xfrm>
        </p:spPr>
        <p:txBody>
          <a:bodyPr>
            <a:normAutofit fontScale="85000" lnSpcReduction="20000"/>
          </a:bodyPr>
          <a:lstStyle/>
          <a:p>
            <a:pPr marL="0" indent="0">
              <a:buNone/>
            </a:pPr>
            <a:r>
              <a:rPr lang="en-US" sz="3200" dirty="0"/>
              <a:t>The Performance parameters</a:t>
            </a:r>
          </a:p>
          <a:p>
            <a:pPr marL="0" indent="0">
              <a:buNone/>
            </a:pPr>
            <a:r>
              <a:rPr lang="en-US" sz="3200" dirty="0"/>
              <a:t>Bandwidth:</a:t>
            </a:r>
          </a:p>
          <a:p>
            <a:r>
              <a:rPr lang="en-US" sz="3200" dirty="0"/>
              <a:t>Bandwidth of an OPAMP tells us the range of frequencies where the OPAMP can amplify for a given amplifier gain.</a:t>
            </a:r>
          </a:p>
          <a:p>
            <a:r>
              <a:rPr lang="en-US" sz="3200" dirty="0"/>
              <a:t>It is normally expressed as unity gain cross over frequency also called gain-bandwidth product</a:t>
            </a:r>
          </a:p>
          <a:p>
            <a:r>
              <a:rPr lang="en-US" sz="3200" dirty="0"/>
              <a:t>It is typically 1MHz for OPAMP µA 741</a:t>
            </a:r>
          </a:p>
          <a:p>
            <a:pPr marL="514350" indent="-514350">
              <a:buAutoNum type="arabicPeriod"/>
            </a:pPr>
            <a:endParaRPr lang="en-US" sz="3200" dirty="0"/>
          </a:p>
        </p:txBody>
      </p:sp>
      <p:pic>
        <p:nvPicPr>
          <p:cNvPr id="5" name="Picture 4"/>
          <p:cNvPicPr>
            <a:picLocks noChangeAspect="1"/>
          </p:cNvPicPr>
          <p:nvPr/>
        </p:nvPicPr>
        <p:blipFill>
          <a:blip r:embed="rId2"/>
          <a:stretch>
            <a:fillRect/>
          </a:stretch>
        </p:blipFill>
        <p:spPr>
          <a:xfrm>
            <a:off x="695446" y="1690688"/>
            <a:ext cx="5324354" cy="4056175"/>
          </a:xfrm>
          <a:prstGeom prst="rect">
            <a:avLst/>
          </a:prstGeom>
        </p:spPr>
      </p:pic>
    </p:spTree>
    <p:extLst>
      <p:ext uri="{BB962C8B-B14F-4D97-AF65-F5344CB8AC3E}">
        <p14:creationId xmlns:p14="http://schemas.microsoft.com/office/powerpoint/2010/main" val="16534647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0727"/>
            <a:ext cx="8596667" cy="566738"/>
          </a:xfrm>
        </p:spPr>
        <p:txBody>
          <a:bodyPr/>
          <a:lstStyle/>
          <a:p>
            <a:r>
              <a:rPr lang="en-US" dirty="0" smtClean="0"/>
              <a:t>Shunt Regulators</a:t>
            </a:r>
            <a:endParaRPr lang="en-US" dirty="0"/>
          </a:p>
        </p:txBody>
      </p:sp>
      <p:pic>
        <p:nvPicPr>
          <p:cNvPr id="5" name="Picture Placeholder 4"/>
          <p:cNvPicPr>
            <a:picLocks noGrp="1" noChangeAspect="1"/>
          </p:cNvPicPr>
          <p:nvPr>
            <p:ph type="pic" idx="1"/>
          </p:nvPr>
        </p:nvPicPr>
        <p:blipFill>
          <a:blip r:embed="rId2"/>
          <a:srcRect t="2019" b="2019"/>
          <a:stretch>
            <a:fillRect/>
          </a:stretch>
        </p:blipFill>
        <p:spPr>
          <a:xfrm>
            <a:off x="677689" y="663655"/>
            <a:ext cx="8596312" cy="3844925"/>
          </a:xfrm>
          <a:prstGeom prst="rect">
            <a:avLst/>
          </a:prstGeom>
        </p:spPr>
      </p:pic>
      <p:pic>
        <p:nvPicPr>
          <p:cNvPr id="3" name="Picture 2"/>
          <p:cNvPicPr>
            <a:picLocks noChangeAspect="1"/>
          </p:cNvPicPr>
          <p:nvPr/>
        </p:nvPicPr>
        <p:blipFill>
          <a:blip r:embed="rId3"/>
          <a:stretch>
            <a:fillRect/>
          </a:stretch>
        </p:blipFill>
        <p:spPr>
          <a:xfrm>
            <a:off x="1470768" y="4386805"/>
            <a:ext cx="8147794" cy="1817225"/>
          </a:xfrm>
          <a:prstGeom prst="rect">
            <a:avLst/>
          </a:prstGeom>
        </p:spPr>
      </p:pic>
    </p:spTree>
    <p:extLst>
      <p:ext uri="{BB962C8B-B14F-4D97-AF65-F5344CB8AC3E}">
        <p14:creationId xmlns:p14="http://schemas.microsoft.com/office/powerpoint/2010/main" val="11661658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0727"/>
            <a:ext cx="8596667" cy="566738"/>
          </a:xfrm>
        </p:spPr>
        <p:txBody>
          <a:bodyPr/>
          <a:lstStyle/>
          <a:p>
            <a:r>
              <a:rPr lang="en-US" dirty="0" smtClean="0"/>
              <a:t>Shunt Regulators</a:t>
            </a:r>
            <a:endParaRPr lang="en-US" dirty="0"/>
          </a:p>
        </p:txBody>
      </p:sp>
      <p:pic>
        <p:nvPicPr>
          <p:cNvPr id="5" name="Picture Placeholder 4"/>
          <p:cNvPicPr>
            <a:picLocks noGrp="1" noChangeAspect="1"/>
          </p:cNvPicPr>
          <p:nvPr>
            <p:ph type="pic" idx="1"/>
          </p:nvPr>
        </p:nvPicPr>
        <p:blipFill>
          <a:blip r:embed="rId2"/>
          <a:srcRect t="2019" b="2019"/>
          <a:stretch>
            <a:fillRect/>
          </a:stretch>
        </p:blipFill>
        <p:spPr>
          <a:xfrm>
            <a:off x="677689" y="663655"/>
            <a:ext cx="8596312" cy="3844925"/>
          </a:xfrm>
          <a:prstGeom prst="rect">
            <a:avLst/>
          </a:prstGeom>
        </p:spPr>
      </p:pic>
      <p:pic>
        <p:nvPicPr>
          <p:cNvPr id="4" name="Picture 3"/>
          <p:cNvPicPr>
            <a:picLocks noChangeAspect="1"/>
          </p:cNvPicPr>
          <p:nvPr/>
        </p:nvPicPr>
        <p:blipFill>
          <a:blip r:embed="rId3"/>
          <a:stretch>
            <a:fillRect/>
          </a:stretch>
        </p:blipFill>
        <p:spPr>
          <a:xfrm>
            <a:off x="1545703" y="4544308"/>
            <a:ext cx="7065862" cy="1543976"/>
          </a:xfrm>
          <a:prstGeom prst="rect">
            <a:avLst/>
          </a:prstGeom>
        </p:spPr>
      </p:pic>
    </p:spTree>
    <p:extLst>
      <p:ext uri="{BB962C8B-B14F-4D97-AF65-F5344CB8AC3E}">
        <p14:creationId xmlns:p14="http://schemas.microsoft.com/office/powerpoint/2010/main" val="10714315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0727"/>
            <a:ext cx="8596667" cy="566738"/>
          </a:xfrm>
        </p:spPr>
        <p:txBody>
          <a:bodyPr/>
          <a:lstStyle/>
          <a:p>
            <a:r>
              <a:rPr lang="en-US" dirty="0" smtClean="0"/>
              <a:t>Shunt Regulators-Darlington Pair Transistors</a:t>
            </a:r>
            <a:endParaRPr lang="en-US" dirty="0"/>
          </a:p>
        </p:txBody>
      </p:sp>
      <p:pic>
        <p:nvPicPr>
          <p:cNvPr id="3" name="Picture 2"/>
          <p:cNvPicPr>
            <a:picLocks noChangeAspect="1"/>
          </p:cNvPicPr>
          <p:nvPr/>
        </p:nvPicPr>
        <p:blipFill>
          <a:blip r:embed="rId2"/>
          <a:stretch>
            <a:fillRect/>
          </a:stretch>
        </p:blipFill>
        <p:spPr>
          <a:xfrm>
            <a:off x="1447618" y="4583183"/>
            <a:ext cx="8147794" cy="1817225"/>
          </a:xfrm>
          <a:prstGeom prst="rect">
            <a:avLst/>
          </a:prstGeom>
        </p:spPr>
      </p:pic>
      <p:pic>
        <p:nvPicPr>
          <p:cNvPr id="6" name="Picture Placeholder 5"/>
          <p:cNvPicPr>
            <a:picLocks noGrp="1" noChangeAspect="1"/>
          </p:cNvPicPr>
          <p:nvPr>
            <p:ph type="pic" idx="1"/>
          </p:nvPr>
        </p:nvPicPr>
        <p:blipFill>
          <a:blip r:embed="rId3"/>
          <a:srcRect t="6289" b="6289"/>
          <a:stretch>
            <a:fillRect/>
          </a:stretch>
        </p:blipFill>
        <p:spPr>
          <a:xfrm>
            <a:off x="793081" y="737465"/>
            <a:ext cx="8038403" cy="3845718"/>
          </a:xfrm>
          <a:prstGeom prst="rect">
            <a:avLst/>
          </a:prstGeom>
        </p:spPr>
      </p:pic>
    </p:spTree>
    <p:extLst>
      <p:ext uri="{BB962C8B-B14F-4D97-AF65-F5344CB8AC3E}">
        <p14:creationId xmlns:p14="http://schemas.microsoft.com/office/powerpoint/2010/main" val="318064312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0727"/>
            <a:ext cx="8596667" cy="566738"/>
          </a:xfrm>
        </p:spPr>
        <p:txBody>
          <a:bodyPr/>
          <a:lstStyle/>
          <a:p>
            <a:r>
              <a:rPr lang="en-US" dirty="0" smtClean="0"/>
              <a:t>Shunt Regulators-Darlington Pair Transistors</a:t>
            </a:r>
            <a:endParaRPr lang="en-US" dirty="0"/>
          </a:p>
        </p:txBody>
      </p:sp>
      <p:pic>
        <p:nvPicPr>
          <p:cNvPr id="3" name="Picture 2"/>
          <p:cNvPicPr>
            <a:picLocks noChangeAspect="1"/>
          </p:cNvPicPr>
          <p:nvPr/>
        </p:nvPicPr>
        <p:blipFill>
          <a:blip r:embed="rId2"/>
          <a:stretch>
            <a:fillRect/>
          </a:stretch>
        </p:blipFill>
        <p:spPr>
          <a:xfrm>
            <a:off x="1447618" y="4583183"/>
            <a:ext cx="8147794" cy="1817225"/>
          </a:xfrm>
          <a:prstGeom prst="rect">
            <a:avLst/>
          </a:prstGeom>
        </p:spPr>
      </p:pic>
      <p:pic>
        <p:nvPicPr>
          <p:cNvPr id="6" name="Picture Placeholder 5"/>
          <p:cNvPicPr>
            <a:picLocks noGrp="1" noChangeAspect="1"/>
          </p:cNvPicPr>
          <p:nvPr>
            <p:ph type="pic" idx="1"/>
          </p:nvPr>
        </p:nvPicPr>
        <p:blipFill>
          <a:blip r:embed="rId3"/>
          <a:srcRect t="6289" b="6289"/>
          <a:stretch>
            <a:fillRect/>
          </a:stretch>
        </p:blipFill>
        <p:spPr>
          <a:xfrm>
            <a:off x="793081" y="737465"/>
            <a:ext cx="8038403" cy="3845718"/>
          </a:xfrm>
          <a:prstGeom prst="rect">
            <a:avLst/>
          </a:prstGeom>
        </p:spPr>
      </p:pic>
    </p:spTree>
    <p:extLst>
      <p:ext uri="{BB962C8B-B14F-4D97-AF65-F5344CB8AC3E}">
        <p14:creationId xmlns:p14="http://schemas.microsoft.com/office/powerpoint/2010/main" val="17691026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61710" y="647876"/>
            <a:ext cx="7766935" cy="914706"/>
          </a:xfrm>
          <a:prstGeom prst="rect">
            <a:avLst/>
          </a:prstGeom>
        </p:spPr>
      </p:pic>
      <p:pic>
        <p:nvPicPr>
          <p:cNvPr id="8" name="Picture 7"/>
          <p:cNvPicPr>
            <a:picLocks noChangeAspect="1"/>
          </p:cNvPicPr>
          <p:nvPr/>
        </p:nvPicPr>
        <p:blipFill>
          <a:blip r:embed="rId3"/>
          <a:stretch>
            <a:fillRect/>
          </a:stretch>
        </p:blipFill>
        <p:spPr>
          <a:xfrm>
            <a:off x="1692302" y="1562582"/>
            <a:ext cx="7428549" cy="2465408"/>
          </a:xfrm>
          <a:prstGeom prst="rect">
            <a:avLst/>
          </a:prstGeom>
        </p:spPr>
      </p:pic>
      <p:pic>
        <p:nvPicPr>
          <p:cNvPr id="9" name="Picture 8"/>
          <p:cNvPicPr>
            <a:picLocks noChangeAspect="1"/>
          </p:cNvPicPr>
          <p:nvPr/>
        </p:nvPicPr>
        <p:blipFill>
          <a:blip r:embed="rId4"/>
          <a:stretch>
            <a:fillRect/>
          </a:stretch>
        </p:blipFill>
        <p:spPr>
          <a:xfrm>
            <a:off x="1018571" y="4131856"/>
            <a:ext cx="8510073" cy="2222645"/>
          </a:xfrm>
          <a:prstGeom prst="rect">
            <a:avLst/>
          </a:prstGeom>
        </p:spPr>
      </p:pic>
      <p:sp>
        <p:nvSpPr>
          <p:cNvPr id="6" name="Subtitle 5"/>
          <p:cNvSpPr>
            <a:spLocks noGrp="1"/>
          </p:cNvSpPr>
          <p:nvPr>
            <p:ph type="subTitle" idx="1"/>
          </p:nvPr>
        </p:nvSpPr>
        <p:spPr>
          <a:xfrm>
            <a:off x="1761710" y="1666448"/>
            <a:ext cx="7766936" cy="3669481"/>
          </a:xfrm>
        </p:spPr>
        <p:txBody>
          <a:bodyPr/>
          <a:lstStyle/>
          <a:p>
            <a:endParaRPr lang="en-US" dirty="0"/>
          </a:p>
        </p:txBody>
      </p:sp>
    </p:spTree>
    <p:extLst>
      <p:ext uri="{BB962C8B-B14F-4D97-AF65-F5344CB8AC3E}">
        <p14:creationId xmlns:p14="http://schemas.microsoft.com/office/powerpoint/2010/main" val="344594191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12136" y="908261"/>
            <a:ext cx="8279105" cy="827942"/>
          </a:xfrm>
          <a:prstGeom prst="rect">
            <a:avLst/>
          </a:prstGeom>
        </p:spPr>
      </p:pic>
      <p:pic>
        <p:nvPicPr>
          <p:cNvPr id="5" name="Picture 4"/>
          <p:cNvPicPr>
            <a:picLocks noChangeAspect="1"/>
          </p:cNvPicPr>
          <p:nvPr/>
        </p:nvPicPr>
        <p:blipFill>
          <a:blip r:embed="rId3"/>
          <a:stretch>
            <a:fillRect/>
          </a:stretch>
        </p:blipFill>
        <p:spPr>
          <a:xfrm>
            <a:off x="590310" y="1973423"/>
            <a:ext cx="8692586" cy="2228187"/>
          </a:xfrm>
          <a:prstGeom prst="rect">
            <a:avLst/>
          </a:prstGeom>
        </p:spPr>
      </p:pic>
      <p:pic>
        <p:nvPicPr>
          <p:cNvPr id="6" name="Picture 5"/>
          <p:cNvPicPr>
            <a:picLocks noChangeAspect="1"/>
          </p:cNvPicPr>
          <p:nvPr/>
        </p:nvPicPr>
        <p:blipFill>
          <a:blip r:embed="rId4"/>
          <a:stretch>
            <a:fillRect/>
          </a:stretch>
        </p:blipFill>
        <p:spPr>
          <a:xfrm>
            <a:off x="1297751" y="4527569"/>
            <a:ext cx="7545307" cy="1421818"/>
          </a:xfrm>
          <a:prstGeom prst="rect">
            <a:avLst/>
          </a:prstGeom>
        </p:spPr>
      </p:pic>
    </p:spTree>
    <p:extLst>
      <p:ext uri="{BB962C8B-B14F-4D97-AF65-F5344CB8AC3E}">
        <p14:creationId xmlns:p14="http://schemas.microsoft.com/office/powerpoint/2010/main" val="42688192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30678" y="706057"/>
            <a:ext cx="7412379" cy="804350"/>
          </a:xfrm>
          <a:prstGeom prst="rect">
            <a:avLst/>
          </a:prstGeom>
        </p:spPr>
      </p:pic>
      <p:pic>
        <p:nvPicPr>
          <p:cNvPr id="7" name="Picture 6"/>
          <p:cNvPicPr>
            <a:picLocks noChangeAspect="1"/>
          </p:cNvPicPr>
          <p:nvPr/>
        </p:nvPicPr>
        <p:blipFill>
          <a:blip r:embed="rId3"/>
          <a:stretch>
            <a:fillRect/>
          </a:stretch>
        </p:blipFill>
        <p:spPr>
          <a:xfrm>
            <a:off x="1782501" y="1805651"/>
            <a:ext cx="6979533" cy="2409643"/>
          </a:xfrm>
          <a:prstGeom prst="rect">
            <a:avLst/>
          </a:prstGeom>
        </p:spPr>
      </p:pic>
      <p:pic>
        <p:nvPicPr>
          <p:cNvPr id="8" name="Picture 7"/>
          <p:cNvPicPr>
            <a:picLocks noChangeAspect="1"/>
          </p:cNvPicPr>
          <p:nvPr/>
        </p:nvPicPr>
        <p:blipFill>
          <a:blip r:embed="rId4"/>
          <a:stretch>
            <a:fillRect/>
          </a:stretch>
        </p:blipFill>
        <p:spPr>
          <a:xfrm>
            <a:off x="917173" y="4652962"/>
            <a:ext cx="8585642" cy="1608942"/>
          </a:xfrm>
          <a:prstGeom prst="rect">
            <a:avLst/>
          </a:prstGeom>
        </p:spPr>
      </p:pic>
    </p:spTree>
    <p:extLst>
      <p:ext uri="{BB962C8B-B14F-4D97-AF65-F5344CB8AC3E}">
        <p14:creationId xmlns:p14="http://schemas.microsoft.com/office/powerpoint/2010/main" val="16020324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IC Voltage Regulators</a:t>
            </a:r>
            <a:endParaRPr lang="en-US" dirty="0"/>
          </a:p>
        </p:txBody>
      </p:sp>
      <p:pic>
        <p:nvPicPr>
          <p:cNvPr id="5" name="Content Placeholder 4"/>
          <p:cNvPicPr>
            <a:picLocks noGrp="1" noChangeAspect="1"/>
          </p:cNvPicPr>
          <p:nvPr>
            <p:ph idx="1"/>
          </p:nvPr>
        </p:nvPicPr>
        <p:blipFill>
          <a:blip r:embed="rId2"/>
          <a:stretch>
            <a:fillRect/>
          </a:stretch>
        </p:blipFill>
        <p:spPr>
          <a:xfrm>
            <a:off x="1027745" y="1470477"/>
            <a:ext cx="8246257" cy="2812156"/>
          </a:xfrm>
          <a:prstGeom prst="rect">
            <a:avLst/>
          </a:prstGeom>
        </p:spPr>
      </p:pic>
    </p:spTree>
    <p:extLst>
      <p:ext uri="{BB962C8B-B14F-4D97-AF65-F5344CB8AC3E}">
        <p14:creationId xmlns:p14="http://schemas.microsoft.com/office/powerpoint/2010/main" val="42164139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IC Voltage Regulators</a:t>
            </a:r>
            <a:endParaRPr lang="en-US" dirty="0"/>
          </a:p>
        </p:txBody>
      </p:sp>
      <p:pic>
        <p:nvPicPr>
          <p:cNvPr id="6" name="Content Placeholder 5"/>
          <p:cNvPicPr>
            <a:picLocks noGrp="1" noChangeAspect="1"/>
          </p:cNvPicPr>
          <p:nvPr>
            <p:ph idx="1"/>
          </p:nvPr>
        </p:nvPicPr>
        <p:blipFill>
          <a:blip r:embed="rId2"/>
          <a:stretch>
            <a:fillRect/>
          </a:stretch>
        </p:blipFill>
        <p:spPr>
          <a:xfrm>
            <a:off x="943550" y="3882605"/>
            <a:ext cx="7511931" cy="2138805"/>
          </a:xfrm>
          <a:prstGeom prst="rect">
            <a:avLst/>
          </a:prstGeom>
        </p:spPr>
      </p:pic>
      <p:pic>
        <p:nvPicPr>
          <p:cNvPr id="4" name="Picture 3"/>
          <p:cNvPicPr>
            <a:picLocks noChangeAspect="1"/>
          </p:cNvPicPr>
          <p:nvPr/>
        </p:nvPicPr>
        <p:blipFill>
          <a:blip r:embed="rId3"/>
          <a:stretch>
            <a:fillRect/>
          </a:stretch>
        </p:blipFill>
        <p:spPr>
          <a:xfrm>
            <a:off x="943550" y="1270000"/>
            <a:ext cx="6649441" cy="2612605"/>
          </a:xfrm>
          <a:prstGeom prst="rect">
            <a:avLst/>
          </a:prstGeom>
        </p:spPr>
      </p:pic>
    </p:spTree>
    <p:extLst>
      <p:ext uri="{BB962C8B-B14F-4D97-AF65-F5344CB8AC3E}">
        <p14:creationId xmlns:p14="http://schemas.microsoft.com/office/powerpoint/2010/main" val="53932671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IC Voltage Regulators</a:t>
            </a:r>
            <a:endParaRPr lang="en-US" dirty="0"/>
          </a:p>
        </p:txBody>
      </p:sp>
      <p:pic>
        <p:nvPicPr>
          <p:cNvPr id="3" name="Picture 2"/>
          <p:cNvPicPr>
            <a:picLocks noChangeAspect="1"/>
          </p:cNvPicPr>
          <p:nvPr/>
        </p:nvPicPr>
        <p:blipFill>
          <a:blip r:embed="rId2"/>
          <a:stretch>
            <a:fillRect/>
          </a:stretch>
        </p:blipFill>
        <p:spPr>
          <a:xfrm>
            <a:off x="1201657" y="1504949"/>
            <a:ext cx="6958495" cy="2377655"/>
          </a:xfrm>
          <a:prstGeom prst="rect">
            <a:avLst/>
          </a:prstGeom>
        </p:spPr>
      </p:pic>
      <p:pic>
        <p:nvPicPr>
          <p:cNvPr id="7" name="Content Placeholder 6"/>
          <p:cNvPicPr>
            <a:picLocks noGrp="1" noChangeAspect="1"/>
          </p:cNvPicPr>
          <p:nvPr>
            <p:ph idx="1"/>
          </p:nvPr>
        </p:nvPicPr>
        <p:blipFill>
          <a:blip r:embed="rId3"/>
          <a:stretch>
            <a:fillRect/>
          </a:stretch>
        </p:blipFill>
        <p:spPr>
          <a:xfrm>
            <a:off x="1475279" y="4062714"/>
            <a:ext cx="6997389" cy="1620455"/>
          </a:xfrm>
          <a:prstGeom prst="rect">
            <a:avLst/>
          </a:prstGeom>
        </p:spPr>
      </p:pic>
    </p:spTree>
    <p:extLst>
      <p:ext uri="{BB962C8B-B14F-4D97-AF65-F5344CB8AC3E}">
        <p14:creationId xmlns:p14="http://schemas.microsoft.com/office/powerpoint/2010/main" val="1174930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sp>
        <p:nvSpPr>
          <p:cNvPr id="3" name="Subtitle 2"/>
          <p:cNvSpPr>
            <a:spLocks noGrp="1"/>
          </p:cNvSpPr>
          <p:nvPr>
            <p:ph sz="half" idx="1"/>
          </p:nvPr>
        </p:nvSpPr>
        <p:spPr/>
        <p:txBody>
          <a:bodyPr>
            <a:normAutofit fontScale="92500" lnSpcReduction="10000"/>
          </a:bodyPr>
          <a:lstStyle/>
          <a:p>
            <a:pPr marL="0" indent="0" algn="l">
              <a:buNone/>
            </a:pPr>
            <a:r>
              <a:rPr lang="en-US" dirty="0"/>
              <a:t> </a:t>
            </a:r>
          </a:p>
        </p:txBody>
      </p:sp>
      <p:sp>
        <p:nvSpPr>
          <p:cNvPr id="12" name="Text Placeholder 11"/>
          <p:cNvSpPr>
            <a:spLocks noGrp="1"/>
          </p:cNvSpPr>
          <p:nvPr>
            <p:ph sz="half" idx="2"/>
          </p:nvPr>
        </p:nvSpPr>
        <p:spPr>
          <a:xfrm>
            <a:off x="5243333" y="1825625"/>
            <a:ext cx="6667016" cy="4351338"/>
          </a:xfrm>
        </p:spPr>
        <p:txBody>
          <a:bodyPr>
            <a:normAutofit fontScale="92500" lnSpcReduction="10000"/>
          </a:bodyPr>
          <a:lstStyle/>
          <a:p>
            <a:pPr marL="0" indent="0">
              <a:buNone/>
            </a:pPr>
            <a:r>
              <a:rPr lang="en-US" sz="3200" dirty="0"/>
              <a:t>The Performance parameters</a:t>
            </a:r>
          </a:p>
          <a:p>
            <a:r>
              <a:rPr lang="en-US" sz="3200" dirty="0"/>
              <a:t>Slew </a:t>
            </a:r>
            <a:r>
              <a:rPr lang="en-US" sz="3200" dirty="0" err="1"/>
              <a:t>Rate:It</a:t>
            </a:r>
            <a:r>
              <a:rPr lang="en-US" sz="3200" dirty="0"/>
              <a:t> is the measure of how well the output responds to rapid change in input waveform.</a:t>
            </a:r>
          </a:p>
          <a:p>
            <a:r>
              <a:rPr lang="en-US" sz="3200" dirty="0"/>
              <a:t> OPAMP IC µA 741 has a slew rate of 0.5V/µs.</a:t>
            </a:r>
          </a:p>
          <a:p>
            <a:r>
              <a:rPr lang="en-US" sz="3200" dirty="0"/>
              <a:t>If it is a sinusoidal waveform then </a:t>
            </a:r>
          </a:p>
          <a:p>
            <a:pPr marL="0" indent="0">
              <a:buNone/>
            </a:pPr>
            <a:r>
              <a:rPr lang="en-US" sz="3200" dirty="0"/>
              <a:t>     </a:t>
            </a:r>
            <a:r>
              <a:rPr lang="en-US" sz="2200" b="1" dirty="0"/>
              <a:t>Bandwidth(Highest frequency </a:t>
            </a:r>
            <a:r>
              <a:rPr lang="en-US" sz="2200" b="1" dirty="0" err="1"/>
              <a:t>fmax</a:t>
            </a:r>
            <a:r>
              <a:rPr lang="en-US" sz="2200" b="1" dirty="0"/>
              <a:t>=</a:t>
            </a:r>
            <a:r>
              <a:rPr lang="en-US" sz="2200" b="1" dirty="0" err="1"/>
              <a:t>slewrate</a:t>
            </a:r>
            <a:r>
              <a:rPr lang="en-US" sz="2200" b="1" dirty="0"/>
              <a:t>/(</a:t>
            </a:r>
            <a:r>
              <a:rPr lang="az-Cyrl-AZ" sz="2200" b="1" dirty="0"/>
              <a:t>П</a:t>
            </a:r>
            <a:r>
              <a:rPr lang="en-US" sz="2200" b="1" dirty="0"/>
              <a:t>* </a:t>
            </a:r>
            <a:r>
              <a:rPr lang="en-US" sz="2200" b="1" dirty="0" err="1"/>
              <a:t>Vp</a:t>
            </a:r>
            <a:r>
              <a:rPr lang="en-US" sz="2200" b="1" dirty="0"/>
              <a:t>-t-p)</a:t>
            </a:r>
          </a:p>
          <a:p>
            <a:endParaRPr lang="en-US" sz="3200" dirty="0"/>
          </a:p>
          <a:p>
            <a:endParaRPr lang="en-US" sz="3200" dirty="0"/>
          </a:p>
        </p:txBody>
      </p:sp>
      <p:pic>
        <p:nvPicPr>
          <p:cNvPr id="4" name="Picture 3"/>
          <p:cNvPicPr>
            <a:picLocks noChangeAspect="1"/>
          </p:cNvPicPr>
          <p:nvPr/>
        </p:nvPicPr>
        <p:blipFill>
          <a:blip r:embed="rId2"/>
          <a:stretch>
            <a:fillRect/>
          </a:stretch>
        </p:blipFill>
        <p:spPr>
          <a:xfrm>
            <a:off x="608396" y="1890220"/>
            <a:ext cx="4171947" cy="4421680"/>
          </a:xfrm>
          <a:prstGeom prst="rect">
            <a:avLst/>
          </a:prstGeom>
        </p:spPr>
      </p:pic>
    </p:spTree>
    <p:extLst>
      <p:ext uri="{BB962C8B-B14F-4D97-AF65-F5344CB8AC3E}">
        <p14:creationId xmlns:p14="http://schemas.microsoft.com/office/powerpoint/2010/main" val="6607026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IC Voltage Regulators</a:t>
            </a:r>
            <a:endParaRPr lang="en-US" dirty="0"/>
          </a:p>
        </p:txBody>
      </p:sp>
      <p:pic>
        <p:nvPicPr>
          <p:cNvPr id="5" name="Content Placeholder 4"/>
          <p:cNvPicPr>
            <a:picLocks noGrp="1" noChangeAspect="1"/>
          </p:cNvPicPr>
          <p:nvPr>
            <p:ph idx="1"/>
          </p:nvPr>
        </p:nvPicPr>
        <p:blipFill>
          <a:blip r:embed="rId2"/>
          <a:stretch>
            <a:fillRect/>
          </a:stretch>
        </p:blipFill>
        <p:spPr>
          <a:xfrm>
            <a:off x="937549" y="1453958"/>
            <a:ext cx="8518967" cy="4171338"/>
          </a:xfrm>
          <a:prstGeom prst="rect">
            <a:avLst/>
          </a:prstGeom>
        </p:spPr>
      </p:pic>
    </p:spTree>
    <p:extLst>
      <p:ext uri="{BB962C8B-B14F-4D97-AF65-F5344CB8AC3E}">
        <p14:creationId xmlns:p14="http://schemas.microsoft.com/office/powerpoint/2010/main" val="22307995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IC Voltage Regulators</a:t>
            </a:r>
            <a:endParaRPr lang="en-US" dirty="0"/>
          </a:p>
        </p:txBody>
      </p:sp>
      <p:pic>
        <p:nvPicPr>
          <p:cNvPr id="4" name="Content Placeholder 3"/>
          <p:cNvPicPr>
            <a:picLocks noGrp="1" noChangeAspect="1"/>
          </p:cNvPicPr>
          <p:nvPr>
            <p:ph idx="1"/>
          </p:nvPr>
        </p:nvPicPr>
        <p:blipFill>
          <a:blip r:embed="rId2"/>
          <a:stretch>
            <a:fillRect/>
          </a:stretch>
        </p:blipFill>
        <p:spPr>
          <a:xfrm>
            <a:off x="1014161" y="1484644"/>
            <a:ext cx="8259841" cy="3874434"/>
          </a:xfrm>
          <a:prstGeom prst="rect">
            <a:avLst/>
          </a:prstGeom>
        </p:spPr>
      </p:pic>
    </p:spTree>
    <p:extLst>
      <p:ext uri="{BB962C8B-B14F-4D97-AF65-F5344CB8AC3E}">
        <p14:creationId xmlns:p14="http://schemas.microsoft.com/office/powerpoint/2010/main" val="227198918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IC Voltage Regulators</a:t>
            </a:r>
            <a:endParaRPr lang="en-US" dirty="0"/>
          </a:p>
        </p:txBody>
      </p:sp>
      <p:pic>
        <p:nvPicPr>
          <p:cNvPr id="5" name="Picture 4"/>
          <p:cNvPicPr>
            <a:picLocks noChangeAspect="1"/>
          </p:cNvPicPr>
          <p:nvPr/>
        </p:nvPicPr>
        <p:blipFill>
          <a:blip r:embed="rId2"/>
          <a:stretch>
            <a:fillRect/>
          </a:stretch>
        </p:blipFill>
        <p:spPr>
          <a:xfrm>
            <a:off x="369396" y="1177402"/>
            <a:ext cx="9212544" cy="4505767"/>
          </a:xfrm>
          <a:prstGeom prst="rect">
            <a:avLst/>
          </a:prstGeom>
        </p:spPr>
      </p:pic>
      <p:pic>
        <p:nvPicPr>
          <p:cNvPr id="6" name="Picture 5"/>
          <p:cNvPicPr>
            <a:picLocks noChangeAspect="1"/>
          </p:cNvPicPr>
          <p:nvPr/>
        </p:nvPicPr>
        <p:blipFill>
          <a:blip r:embed="rId3"/>
          <a:stretch>
            <a:fillRect/>
          </a:stretch>
        </p:blipFill>
        <p:spPr>
          <a:xfrm>
            <a:off x="1046484" y="5388417"/>
            <a:ext cx="8930893" cy="1047750"/>
          </a:xfrm>
          <a:prstGeom prst="rect">
            <a:avLst/>
          </a:prstGeom>
        </p:spPr>
      </p:pic>
    </p:spTree>
    <p:extLst>
      <p:ext uri="{BB962C8B-B14F-4D97-AF65-F5344CB8AC3E}">
        <p14:creationId xmlns:p14="http://schemas.microsoft.com/office/powerpoint/2010/main" val="4158132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sp>
        <p:nvSpPr>
          <p:cNvPr id="3" name="Subtitle 2"/>
          <p:cNvSpPr>
            <a:spLocks noGrp="1"/>
          </p:cNvSpPr>
          <p:nvPr>
            <p:ph sz="half" idx="1"/>
          </p:nvPr>
        </p:nvSpPr>
        <p:spPr/>
        <p:txBody>
          <a:bodyPr>
            <a:normAutofit fontScale="70000" lnSpcReduction="20000"/>
          </a:bodyPr>
          <a:lstStyle/>
          <a:p>
            <a:pPr marL="0" indent="0" algn="l">
              <a:buNone/>
            </a:pPr>
            <a:r>
              <a:rPr lang="en-US" dirty="0"/>
              <a:t> </a:t>
            </a:r>
          </a:p>
        </p:txBody>
      </p:sp>
      <p:sp>
        <p:nvSpPr>
          <p:cNvPr id="12" name="Text Placeholder 11"/>
          <p:cNvSpPr>
            <a:spLocks noGrp="1"/>
          </p:cNvSpPr>
          <p:nvPr>
            <p:ph sz="half" idx="2"/>
          </p:nvPr>
        </p:nvSpPr>
        <p:spPr>
          <a:xfrm>
            <a:off x="5243333" y="1825625"/>
            <a:ext cx="6667016" cy="4351338"/>
          </a:xfrm>
        </p:spPr>
        <p:txBody>
          <a:bodyPr>
            <a:normAutofit fontScale="70000" lnSpcReduction="20000"/>
          </a:bodyPr>
          <a:lstStyle/>
          <a:p>
            <a:pPr marL="0" indent="0">
              <a:buNone/>
            </a:pPr>
            <a:r>
              <a:rPr lang="en-US" sz="3200" dirty="0"/>
              <a:t>The Performance parameters</a:t>
            </a:r>
          </a:p>
          <a:p>
            <a:r>
              <a:rPr lang="en-US" sz="3200" dirty="0"/>
              <a:t>Open Loop </a:t>
            </a:r>
            <a:r>
              <a:rPr lang="en-US" sz="3200" dirty="0" err="1"/>
              <a:t>gain:It</a:t>
            </a:r>
            <a:r>
              <a:rPr lang="en-US" sz="3200" dirty="0"/>
              <a:t> is ratio </a:t>
            </a:r>
            <a:r>
              <a:rPr lang="en-US" sz="3200" dirty="0" err="1"/>
              <a:t>ofsingle</a:t>
            </a:r>
            <a:r>
              <a:rPr lang="en-US" sz="3200" dirty="0"/>
              <a:t> –ended output to the differential input.</a:t>
            </a:r>
          </a:p>
          <a:p>
            <a:r>
              <a:rPr lang="en-US" sz="3200" dirty="0"/>
              <a:t>The Ratio of the open-loop gain to closed loop gain is called the </a:t>
            </a:r>
            <a:r>
              <a:rPr lang="en-US" sz="3200" b="1" dirty="0"/>
              <a:t>loop gain.</a:t>
            </a:r>
          </a:p>
          <a:p>
            <a:r>
              <a:rPr lang="en-US" sz="3200" dirty="0"/>
              <a:t>The Diagram shows the open loop gain </a:t>
            </a:r>
            <a:r>
              <a:rPr lang="en-US" sz="3200" dirty="0" err="1"/>
              <a:t>vs</a:t>
            </a:r>
            <a:r>
              <a:rPr lang="en-US" sz="3200" dirty="0"/>
              <a:t> the frequency.</a:t>
            </a:r>
          </a:p>
          <a:p>
            <a:r>
              <a:rPr lang="en-US" sz="3200" dirty="0"/>
              <a:t>As a rule of thumb The gain error at a given frequency is given by the ratio of closed loop gain to open loop gain. </a:t>
            </a:r>
          </a:p>
          <a:p>
            <a:r>
              <a:rPr lang="en-US" sz="3200" dirty="0"/>
              <a:t>Hence larger the value of the </a:t>
            </a:r>
            <a:r>
              <a:rPr lang="en-US" sz="3200" dirty="0" err="1"/>
              <a:t>openloop</a:t>
            </a:r>
            <a:r>
              <a:rPr lang="en-US" sz="3200" dirty="0"/>
              <a:t> gain smaller will be the gain error</a:t>
            </a:r>
          </a:p>
          <a:p>
            <a:endParaRPr lang="en-US" sz="3200" dirty="0"/>
          </a:p>
        </p:txBody>
      </p:sp>
      <p:pic>
        <p:nvPicPr>
          <p:cNvPr id="5" name="Picture 4"/>
          <p:cNvPicPr>
            <a:picLocks noChangeAspect="1"/>
          </p:cNvPicPr>
          <p:nvPr/>
        </p:nvPicPr>
        <p:blipFill>
          <a:blip r:embed="rId2"/>
          <a:stretch>
            <a:fillRect/>
          </a:stretch>
        </p:blipFill>
        <p:spPr>
          <a:xfrm>
            <a:off x="838200" y="1825625"/>
            <a:ext cx="4046316" cy="4054314"/>
          </a:xfrm>
          <a:prstGeom prst="rect">
            <a:avLst/>
          </a:prstGeom>
        </p:spPr>
      </p:pic>
    </p:spTree>
    <p:extLst>
      <p:ext uri="{BB962C8B-B14F-4D97-AF65-F5344CB8AC3E}">
        <p14:creationId xmlns:p14="http://schemas.microsoft.com/office/powerpoint/2010/main" val="993284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pic>
        <p:nvPicPr>
          <p:cNvPr id="1027" name="Picture 3" descr="C:\Users\NAGENDRA\Desktop\CMRR.JPG"/>
          <p:cNvPicPr>
            <a:picLocks noGrp="1" noChangeAspect="1" noChangeArrowheads="1"/>
          </p:cNvPicPr>
          <p:nvPr>
            <p:ph sz="half" idx="1"/>
          </p:nvPr>
        </p:nvPicPr>
        <p:blipFill>
          <a:blip r:embed="rId2"/>
          <a:srcRect/>
          <a:stretch>
            <a:fillRect/>
          </a:stretch>
        </p:blipFill>
        <p:spPr bwMode="auto">
          <a:xfrm>
            <a:off x="679270" y="1828801"/>
            <a:ext cx="4428308" cy="4070300"/>
          </a:xfrm>
          <a:prstGeom prst="rect">
            <a:avLst/>
          </a:prstGeom>
          <a:noFill/>
        </p:spPr>
      </p:pic>
      <p:sp>
        <p:nvSpPr>
          <p:cNvPr id="12" name="Text Placeholder 11"/>
          <p:cNvSpPr>
            <a:spLocks noGrp="1"/>
          </p:cNvSpPr>
          <p:nvPr>
            <p:ph sz="half" idx="2"/>
          </p:nvPr>
        </p:nvSpPr>
        <p:spPr>
          <a:xfrm>
            <a:off x="5243333" y="1825625"/>
            <a:ext cx="6667016" cy="4351338"/>
          </a:xfrm>
        </p:spPr>
        <p:txBody>
          <a:bodyPr>
            <a:normAutofit fontScale="92500" lnSpcReduction="20000"/>
          </a:bodyPr>
          <a:lstStyle/>
          <a:p>
            <a:pPr marL="0" indent="0">
              <a:buNone/>
            </a:pPr>
            <a:r>
              <a:rPr lang="en-US" sz="3200" dirty="0"/>
              <a:t>The Performance parameters</a:t>
            </a:r>
          </a:p>
          <a:p>
            <a:pPr marL="0" indent="0">
              <a:buNone/>
            </a:pPr>
            <a:r>
              <a:rPr lang="en-US" sz="3200" dirty="0"/>
              <a:t>Common Mode Rejection Ratio(CMRR): It is a measure of the ability of the </a:t>
            </a:r>
            <a:r>
              <a:rPr lang="en-US" sz="3200" dirty="0" err="1"/>
              <a:t>opamp</a:t>
            </a:r>
            <a:r>
              <a:rPr lang="en-US" sz="3200" dirty="0"/>
              <a:t> to suppress a common mode signal.</a:t>
            </a:r>
          </a:p>
          <a:p>
            <a:pPr marL="0" indent="0">
              <a:buNone/>
            </a:pPr>
            <a:r>
              <a:rPr lang="en-US" sz="3200" dirty="0"/>
              <a:t>It is the ratio of desired differential gain(Ad) over the undesired common mode gain(Ac).</a:t>
            </a:r>
          </a:p>
          <a:p>
            <a:pPr marL="0" indent="0">
              <a:buNone/>
            </a:pPr>
            <a:r>
              <a:rPr lang="en-US" sz="3200" dirty="0"/>
              <a:t>This ratio of CMRR is expressed in decibel i.e., CMRR =20log(Ad/Ac)</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pic>
        <p:nvPicPr>
          <p:cNvPr id="2050" name="Picture 2" descr="C:\Users\NAGENDRA\Desktop\measurement of CMRR.JPG"/>
          <p:cNvPicPr>
            <a:picLocks noGrp="1" noChangeAspect="1" noChangeArrowheads="1"/>
          </p:cNvPicPr>
          <p:nvPr>
            <p:ph sz="half" idx="1"/>
          </p:nvPr>
        </p:nvPicPr>
        <p:blipFill>
          <a:blip r:embed="rId2"/>
          <a:srcRect/>
          <a:stretch>
            <a:fillRect/>
          </a:stretch>
        </p:blipFill>
        <p:spPr bwMode="auto">
          <a:xfrm>
            <a:off x="822960" y="1655725"/>
            <a:ext cx="4963885" cy="3033841"/>
          </a:xfrm>
          <a:prstGeom prst="rect">
            <a:avLst/>
          </a:prstGeom>
          <a:noFill/>
        </p:spPr>
      </p:pic>
      <p:sp>
        <p:nvSpPr>
          <p:cNvPr id="12" name="Text Placeholder 11"/>
          <p:cNvSpPr>
            <a:spLocks noGrp="1"/>
          </p:cNvSpPr>
          <p:nvPr>
            <p:ph sz="half" idx="2"/>
          </p:nvPr>
        </p:nvSpPr>
        <p:spPr>
          <a:xfrm>
            <a:off x="5904411" y="1567542"/>
            <a:ext cx="5979812" cy="4544106"/>
          </a:xfrm>
        </p:spPr>
        <p:txBody>
          <a:bodyPr>
            <a:normAutofit fontScale="92500" lnSpcReduction="20000"/>
          </a:bodyPr>
          <a:lstStyle/>
          <a:p>
            <a:pPr marL="0" indent="0">
              <a:buNone/>
            </a:pPr>
            <a:r>
              <a:rPr lang="en-US" sz="3200" dirty="0"/>
              <a:t>The Performance parameters</a:t>
            </a:r>
          </a:p>
          <a:p>
            <a:pPr marL="0" indent="0">
              <a:buNone/>
            </a:pPr>
            <a:r>
              <a:rPr lang="en-US" sz="3200" dirty="0"/>
              <a:t>Common Mode Rejection Ratio(CMRR): It is a measure of the ability of the </a:t>
            </a:r>
            <a:r>
              <a:rPr lang="en-US" sz="3200" dirty="0" err="1"/>
              <a:t>opamp</a:t>
            </a:r>
            <a:r>
              <a:rPr lang="en-US" sz="3200" dirty="0"/>
              <a:t> to suppress a common mode signal.</a:t>
            </a:r>
          </a:p>
          <a:p>
            <a:pPr marL="0" indent="0">
              <a:buNone/>
            </a:pPr>
            <a:r>
              <a:rPr lang="en-US" sz="3200" dirty="0"/>
              <a:t>It is the ratio of desired differential gain(Ad) over the undesired common mode gain(Ac).</a:t>
            </a:r>
          </a:p>
          <a:p>
            <a:pPr marL="0" indent="0">
              <a:buNone/>
            </a:pPr>
            <a:r>
              <a:rPr lang="en-US" sz="3200" dirty="0"/>
              <a:t>This ratio of CMRR is expressed in decibel i.e., CMRR =20log(Ad/Ac)</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pic>
        <p:nvPicPr>
          <p:cNvPr id="2051" name="Picture 3" descr="C:\Users\NAGENDRA\Desktop\measurement of CMRR2.JPG"/>
          <p:cNvPicPr>
            <a:picLocks noChangeAspect="1" noChangeArrowheads="1"/>
          </p:cNvPicPr>
          <p:nvPr/>
        </p:nvPicPr>
        <p:blipFill>
          <a:blip r:embed="rId3"/>
          <a:srcRect/>
          <a:stretch>
            <a:fillRect/>
          </a:stretch>
        </p:blipFill>
        <p:spPr bwMode="auto">
          <a:xfrm>
            <a:off x="966650" y="4559481"/>
            <a:ext cx="4898573" cy="1866900"/>
          </a:xfrm>
          <a:prstGeom prst="rect">
            <a:avLst/>
          </a:prstGeom>
          <a:noFill/>
        </p:spPr>
      </p:pic>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pic>
        <p:nvPicPr>
          <p:cNvPr id="3074" name="Picture 2" descr="C:\Users\NAGENDRA\Desktop\Measurement of CMRR3.JPG"/>
          <p:cNvPicPr>
            <a:picLocks noGrp="1" noChangeAspect="1" noChangeArrowheads="1"/>
          </p:cNvPicPr>
          <p:nvPr>
            <p:ph sz="half" idx="1"/>
          </p:nvPr>
        </p:nvPicPr>
        <p:blipFill>
          <a:blip r:embed="rId2"/>
          <a:srcRect/>
          <a:stretch>
            <a:fillRect/>
          </a:stretch>
        </p:blipFill>
        <p:spPr bwMode="auto">
          <a:xfrm>
            <a:off x="1126049" y="1825625"/>
            <a:ext cx="4817551" cy="4000409"/>
          </a:xfrm>
          <a:prstGeom prst="rect">
            <a:avLst/>
          </a:prstGeom>
          <a:noFill/>
        </p:spPr>
      </p:pic>
      <p:sp>
        <p:nvSpPr>
          <p:cNvPr id="12" name="Text Placeholder 11"/>
          <p:cNvSpPr>
            <a:spLocks noGrp="1"/>
          </p:cNvSpPr>
          <p:nvPr>
            <p:ph sz="half" idx="2"/>
          </p:nvPr>
        </p:nvSpPr>
        <p:spPr>
          <a:xfrm>
            <a:off x="5904411" y="1567542"/>
            <a:ext cx="5979812" cy="4544106"/>
          </a:xfrm>
        </p:spPr>
        <p:txBody>
          <a:bodyPr>
            <a:normAutofit fontScale="92500" lnSpcReduction="20000"/>
          </a:bodyPr>
          <a:lstStyle/>
          <a:p>
            <a:pPr marL="0" indent="0">
              <a:buNone/>
            </a:pPr>
            <a:r>
              <a:rPr lang="en-US" sz="3200" dirty="0"/>
              <a:t>The Performance parameters</a:t>
            </a:r>
          </a:p>
          <a:p>
            <a:pPr marL="0" indent="0">
              <a:buNone/>
            </a:pPr>
            <a:r>
              <a:rPr lang="en-US" sz="3200" dirty="0"/>
              <a:t>Common Mode Rejection Ratio(CMRR): It is a measure of the ability of the </a:t>
            </a:r>
            <a:r>
              <a:rPr lang="en-US" sz="3200" dirty="0" err="1"/>
              <a:t>opamp</a:t>
            </a:r>
            <a:r>
              <a:rPr lang="en-US" sz="3200" dirty="0"/>
              <a:t> to suppress a common mode signal.</a:t>
            </a:r>
          </a:p>
          <a:p>
            <a:pPr marL="0" indent="0">
              <a:buNone/>
            </a:pPr>
            <a:r>
              <a:rPr lang="en-US" sz="3200" dirty="0"/>
              <a:t>It is the ratio of desired differential gain(Ad) over the undesired common mode gain(Ac).</a:t>
            </a:r>
          </a:p>
          <a:p>
            <a:pPr marL="0" indent="0">
              <a:buNone/>
            </a:pPr>
            <a:r>
              <a:rPr lang="en-US" sz="3200" dirty="0"/>
              <a:t>This ratio of CMRR is expressed in decibel i.e., CMRR =20log(Ad/Ac)</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sp>
        <p:nvSpPr>
          <p:cNvPr id="6" name="Content Placeholder 5"/>
          <p:cNvSpPr>
            <a:spLocks noGrp="1"/>
          </p:cNvSpPr>
          <p:nvPr>
            <p:ph sz="half" idx="1"/>
          </p:nvPr>
        </p:nvSpPr>
        <p:spPr/>
        <p:txBody>
          <a:bodyPr>
            <a:normAutofit/>
          </a:bodyPr>
          <a:lstStyle/>
          <a:p>
            <a:endParaRPr lang="en-IN"/>
          </a:p>
        </p:txBody>
      </p:sp>
      <p:pic>
        <p:nvPicPr>
          <p:cNvPr id="4099" name="Picture 3" descr="C:\Users\NAGENDRA\Desktop\solutionof CMRR.JPG"/>
          <p:cNvPicPr>
            <a:picLocks noGrp="1" noChangeAspect="1" noChangeArrowheads="1"/>
          </p:cNvPicPr>
          <p:nvPr>
            <p:ph sz="half" idx="2"/>
          </p:nvPr>
        </p:nvPicPr>
        <p:blipFill>
          <a:blip r:embed="rId2"/>
          <a:srcRect/>
          <a:stretch>
            <a:fillRect/>
          </a:stretch>
        </p:blipFill>
        <p:spPr bwMode="auto">
          <a:xfrm>
            <a:off x="6100354" y="1763485"/>
            <a:ext cx="5551715" cy="4376057"/>
          </a:xfrm>
          <a:prstGeom prst="rect">
            <a:avLst/>
          </a:prstGeom>
          <a:noFill/>
        </p:spPr>
      </p:pic>
      <p:sp>
        <p:nvSpPr>
          <p:cNvPr id="5" name="Rectangle 4"/>
          <p:cNvSpPr/>
          <p:nvPr/>
        </p:nvSpPr>
        <p:spPr>
          <a:xfrm>
            <a:off x="539931" y="1744287"/>
            <a:ext cx="4541520" cy="369332"/>
          </a:xfrm>
          <a:prstGeom prst="rect">
            <a:avLst/>
          </a:prstGeom>
        </p:spPr>
        <p:txBody>
          <a:bodyPr wrap="square">
            <a:spAutoFit/>
          </a:bodyPr>
          <a:lstStyle/>
          <a:p>
            <a:endParaRPr lang="en-IN" dirty="0"/>
          </a:p>
        </p:txBody>
      </p:sp>
      <p:pic>
        <p:nvPicPr>
          <p:cNvPr id="4098" name="Picture 2" descr="C:\Users\NAGENDRA\Desktop\Calculation of CMRR.JPG"/>
          <p:cNvPicPr>
            <a:picLocks noChangeAspect="1" noChangeArrowheads="1"/>
          </p:cNvPicPr>
          <p:nvPr/>
        </p:nvPicPr>
        <p:blipFill>
          <a:blip r:embed="rId3"/>
          <a:srcRect/>
          <a:stretch>
            <a:fillRect/>
          </a:stretch>
        </p:blipFill>
        <p:spPr bwMode="auto">
          <a:xfrm>
            <a:off x="927462" y="1680075"/>
            <a:ext cx="5068390" cy="4333875"/>
          </a:xfrm>
          <a:prstGeom prst="rect">
            <a:avLst/>
          </a:prstGeom>
          <a:noFill/>
        </p:spPr>
      </p:pic>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parameter(CMRR )</a:t>
            </a:r>
          </a:p>
        </p:txBody>
      </p:sp>
      <p:pic>
        <p:nvPicPr>
          <p:cNvPr id="5122" name="Picture 2" descr="C:\Users\NAGENDRA\Desktop\cmrr2.JPG"/>
          <p:cNvPicPr>
            <a:picLocks noGrp="1" noChangeAspect="1" noChangeArrowheads="1"/>
          </p:cNvPicPr>
          <p:nvPr>
            <p:ph sz="half" idx="1"/>
          </p:nvPr>
        </p:nvPicPr>
        <p:blipFill>
          <a:blip r:embed="rId2"/>
          <a:srcRect/>
          <a:stretch>
            <a:fillRect/>
          </a:stretch>
        </p:blipFill>
        <p:spPr bwMode="auto">
          <a:xfrm>
            <a:off x="1166812" y="2011680"/>
            <a:ext cx="8826274" cy="3474720"/>
          </a:xfrm>
          <a:prstGeom prst="rect">
            <a:avLst/>
          </a:prstGeom>
          <a:noFill/>
        </p:spPr>
      </p:pic>
      <p:sp>
        <p:nvSpPr>
          <p:cNvPr id="5" name="Rectangle 4"/>
          <p:cNvSpPr/>
          <p:nvPr/>
        </p:nvSpPr>
        <p:spPr>
          <a:xfrm>
            <a:off x="539931" y="1744287"/>
            <a:ext cx="4541520" cy="369332"/>
          </a:xfrm>
          <a:prstGeom prst="rect">
            <a:avLst/>
          </a:prstGeom>
        </p:spPr>
        <p:txBody>
          <a:bodyPr wrap="square">
            <a:spAutoFit/>
          </a:bodyPr>
          <a:lstStyle/>
          <a:p>
            <a:endParaRPr lang="en-IN" dirty="0"/>
          </a:p>
        </p:txBody>
      </p:sp>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parameter(PSRR)</a:t>
            </a:r>
          </a:p>
        </p:txBody>
      </p:sp>
      <p:pic>
        <p:nvPicPr>
          <p:cNvPr id="6146" name="Picture 2" descr="C:\Users\NAGENDRA\Desktop\PSRR.JPG"/>
          <p:cNvPicPr>
            <a:picLocks noGrp="1" noChangeAspect="1" noChangeArrowheads="1"/>
          </p:cNvPicPr>
          <p:nvPr>
            <p:ph sz="half" idx="1"/>
          </p:nvPr>
        </p:nvPicPr>
        <p:blipFill>
          <a:blip r:embed="rId2"/>
          <a:srcRect/>
          <a:stretch>
            <a:fillRect/>
          </a:stretch>
        </p:blipFill>
        <p:spPr bwMode="auto">
          <a:xfrm>
            <a:off x="838200" y="2103120"/>
            <a:ext cx="8697686" cy="3200400"/>
          </a:xfrm>
          <a:prstGeom prst="rect">
            <a:avLst/>
          </a:prstGeom>
          <a:noFill/>
        </p:spPr>
      </p:pic>
      <p:sp>
        <p:nvSpPr>
          <p:cNvPr id="5" name="Rectangle 4"/>
          <p:cNvSpPr/>
          <p:nvPr/>
        </p:nvSpPr>
        <p:spPr>
          <a:xfrm>
            <a:off x="539931" y="1744287"/>
            <a:ext cx="4541520" cy="369332"/>
          </a:xfrm>
          <a:prstGeom prst="rect">
            <a:avLst/>
          </a:prstGeom>
        </p:spPr>
        <p:txBody>
          <a:bodyPr wrap="square">
            <a:spAutoFit/>
          </a:bodyPr>
          <a:lstStyle/>
          <a:p>
            <a:endParaRPr lang="en-IN" dirty="0"/>
          </a:p>
        </p:txBody>
      </p:sp>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sp>
        <p:nvSpPr>
          <p:cNvPr id="6" name="Content Placeholder 5"/>
          <p:cNvSpPr>
            <a:spLocks noGrp="1"/>
          </p:cNvSpPr>
          <p:nvPr>
            <p:ph sz="half" idx="1"/>
          </p:nvPr>
        </p:nvSpPr>
        <p:spPr>
          <a:xfrm>
            <a:off x="838199" y="1825625"/>
            <a:ext cx="8841377" cy="4351338"/>
          </a:xfrm>
        </p:spPr>
        <p:txBody>
          <a:bodyPr/>
          <a:lstStyle/>
          <a:p>
            <a:endParaRPr lang="en-IN" dirty="0"/>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pic>
        <p:nvPicPr>
          <p:cNvPr id="7170" name="Picture 2" descr="C:\Users\NAGENDRA\Desktop\IpImpedance.JPG"/>
          <p:cNvPicPr>
            <a:picLocks noChangeAspect="1" noChangeArrowheads="1"/>
          </p:cNvPicPr>
          <p:nvPr/>
        </p:nvPicPr>
        <p:blipFill>
          <a:blip r:embed="rId2"/>
          <a:srcRect/>
          <a:stretch>
            <a:fillRect/>
          </a:stretch>
        </p:blipFill>
        <p:spPr bwMode="auto">
          <a:xfrm>
            <a:off x="807857" y="1724434"/>
            <a:ext cx="8701903" cy="2716937"/>
          </a:xfrm>
          <a:prstGeom prst="rect">
            <a:avLst/>
          </a:prstGeom>
          <a:noFill/>
        </p:spPr>
      </p:pic>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76971"/>
            <a:ext cx="7766936" cy="827038"/>
          </a:xfrm>
        </p:spPr>
        <p:txBody>
          <a:bodyPr/>
          <a:lstStyle/>
          <a:p>
            <a:r>
              <a:rPr lang="en-US" sz="3200" dirty="0"/>
              <a:t>Introduction to OPAMP(Syllabus)</a:t>
            </a:r>
          </a:p>
        </p:txBody>
      </p:sp>
      <p:sp>
        <p:nvSpPr>
          <p:cNvPr id="3" name="Subtitle 2"/>
          <p:cNvSpPr>
            <a:spLocks noGrp="1"/>
          </p:cNvSpPr>
          <p:nvPr>
            <p:ph type="subTitle" idx="1"/>
          </p:nvPr>
        </p:nvSpPr>
        <p:spPr/>
        <p:txBody>
          <a:bodyPr/>
          <a:lstStyle/>
          <a:p>
            <a:r>
              <a:rPr lang="en-US" dirty="0"/>
              <a:t>III </a:t>
            </a:r>
            <a:r>
              <a:rPr lang="en-US" dirty="0" err="1"/>
              <a:t>Semister</a:t>
            </a:r>
            <a:endParaRPr lang="en-US" dirty="0"/>
          </a:p>
        </p:txBody>
      </p:sp>
      <p:pic>
        <p:nvPicPr>
          <p:cNvPr id="4" name="Picture 3"/>
          <p:cNvPicPr>
            <a:picLocks noChangeAspect="1"/>
          </p:cNvPicPr>
          <p:nvPr/>
        </p:nvPicPr>
        <p:blipFill>
          <a:blip r:embed="rId2"/>
          <a:stretch>
            <a:fillRect/>
          </a:stretch>
        </p:blipFill>
        <p:spPr>
          <a:xfrm>
            <a:off x="2743200" y="810490"/>
            <a:ext cx="6348845" cy="5799859"/>
          </a:xfrm>
          <a:prstGeom prst="rect">
            <a:avLst/>
          </a:prstGeom>
        </p:spPr>
      </p:pic>
    </p:spTree>
    <p:extLst>
      <p:ext uri="{BB962C8B-B14F-4D97-AF65-F5344CB8AC3E}">
        <p14:creationId xmlns:p14="http://schemas.microsoft.com/office/powerpoint/2010/main" val="7450099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pic>
        <p:nvPicPr>
          <p:cNvPr id="8194" name="Picture 2" descr="C:\Users\NAGENDRA\Desktop\opimpedance2.JPG"/>
          <p:cNvPicPr>
            <a:picLocks noGrp="1" noChangeAspect="1" noChangeArrowheads="1"/>
          </p:cNvPicPr>
          <p:nvPr>
            <p:ph sz="half" idx="1"/>
          </p:nvPr>
        </p:nvPicPr>
        <p:blipFill>
          <a:blip r:embed="rId2"/>
          <a:srcRect/>
          <a:stretch>
            <a:fillRect/>
          </a:stretch>
        </p:blipFill>
        <p:spPr bwMode="auto">
          <a:xfrm>
            <a:off x="838200" y="1972491"/>
            <a:ext cx="4308566" cy="3278778"/>
          </a:xfrm>
          <a:prstGeom prst="rect">
            <a:avLst/>
          </a:prstGeom>
          <a:noFill/>
        </p:spPr>
      </p:pic>
      <p:pic>
        <p:nvPicPr>
          <p:cNvPr id="8195" name="Picture 3" descr="C:\Users\NAGENDRA\Desktop\opimpedance.JPG"/>
          <p:cNvPicPr>
            <a:picLocks noGrp="1" noChangeAspect="1" noChangeArrowheads="1"/>
          </p:cNvPicPr>
          <p:nvPr>
            <p:ph sz="half" idx="2"/>
          </p:nvPr>
        </p:nvPicPr>
        <p:blipFill>
          <a:blip r:embed="rId3"/>
          <a:srcRect/>
          <a:stretch>
            <a:fillRect/>
          </a:stretch>
        </p:blipFill>
        <p:spPr bwMode="auto">
          <a:xfrm>
            <a:off x="5562600" y="1867989"/>
            <a:ext cx="5292634" cy="3435531"/>
          </a:xfrm>
          <a:prstGeom prst="rect">
            <a:avLst/>
          </a:prstGeom>
          <a:noFill/>
        </p:spPr>
      </p:pic>
      <p:sp>
        <p:nvSpPr>
          <p:cNvPr id="5" name="Rectangle 4"/>
          <p:cNvSpPr/>
          <p:nvPr/>
        </p:nvSpPr>
        <p:spPr>
          <a:xfrm>
            <a:off x="539931" y="1744287"/>
            <a:ext cx="4541520" cy="369332"/>
          </a:xfrm>
          <a:prstGeom prst="rect">
            <a:avLst/>
          </a:prstGeom>
        </p:spPr>
        <p:txBody>
          <a:bodyPr wrap="square">
            <a:spAutoFit/>
          </a:bodyPr>
          <a:lstStyle/>
          <a:p>
            <a:endParaRPr lang="en-IN" dirty="0"/>
          </a:p>
        </p:txBody>
      </p:sp>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a:t>
            </a:r>
          </a:p>
        </p:txBody>
      </p:sp>
      <p:pic>
        <p:nvPicPr>
          <p:cNvPr id="9218" name="Picture 2" descr="C:\Users\NAGENDRA\Desktop\settlingtime2.JPG"/>
          <p:cNvPicPr>
            <a:picLocks noGrp="1" noChangeAspect="1" noChangeArrowheads="1"/>
          </p:cNvPicPr>
          <p:nvPr>
            <p:ph sz="half" idx="1"/>
          </p:nvPr>
        </p:nvPicPr>
        <p:blipFill>
          <a:blip r:embed="rId2"/>
          <a:srcRect/>
          <a:stretch>
            <a:fillRect/>
          </a:stretch>
        </p:blipFill>
        <p:spPr bwMode="auto">
          <a:xfrm>
            <a:off x="733697" y="1764768"/>
            <a:ext cx="5181600" cy="2963986"/>
          </a:xfrm>
          <a:prstGeom prst="rect">
            <a:avLst/>
          </a:prstGeom>
          <a:noFill/>
        </p:spPr>
      </p:pic>
      <p:pic>
        <p:nvPicPr>
          <p:cNvPr id="9219" name="Picture 3" descr="C:\Users\NAGENDRA\Desktop\settling time.JPG"/>
          <p:cNvPicPr>
            <a:picLocks noGrp="1" noChangeAspect="1" noChangeArrowheads="1"/>
          </p:cNvPicPr>
          <p:nvPr>
            <p:ph sz="half" idx="2"/>
          </p:nvPr>
        </p:nvPicPr>
        <p:blipFill>
          <a:blip r:embed="rId3"/>
          <a:srcRect/>
          <a:stretch>
            <a:fillRect/>
          </a:stretch>
        </p:blipFill>
        <p:spPr bwMode="auto">
          <a:xfrm>
            <a:off x="6128975" y="1777046"/>
            <a:ext cx="5181600" cy="2311628"/>
          </a:xfrm>
          <a:prstGeom prst="rect">
            <a:avLst/>
          </a:prstGeom>
          <a:noFill/>
        </p:spPr>
      </p:pic>
      <p:sp>
        <p:nvSpPr>
          <p:cNvPr id="5" name="Rectangle 4"/>
          <p:cNvSpPr/>
          <p:nvPr/>
        </p:nvSpPr>
        <p:spPr>
          <a:xfrm>
            <a:off x="539931" y="1744287"/>
            <a:ext cx="4541520" cy="369332"/>
          </a:xfrm>
          <a:prstGeom prst="rect">
            <a:avLst/>
          </a:prstGeom>
        </p:spPr>
        <p:txBody>
          <a:bodyPr wrap="square">
            <a:spAutoFit/>
          </a:bodyPr>
          <a:lstStyle/>
          <a:p>
            <a:endParaRPr lang="en-IN" dirty="0"/>
          </a:p>
        </p:txBody>
      </p:sp>
      <p:pic>
        <p:nvPicPr>
          <p:cNvPr id="9220" name="Picture 4" descr="C:\Users\NAGENDRA\Desktop\settling time3.JPG"/>
          <p:cNvPicPr>
            <a:picLocks noChangeAspect="1" noChangeArrowheads="1"/>
          </p:cNvPicPr>
          <p:nvPr/>
        </p:nvPicPr>
        <p:blipFill>
          <a:blip r:embed="rId4"/>
          <a:srcRect/>
          <a:stretch>
            <a:fillRect/>
          </a:stretch>
        </p:blipFill>
        <p:spPr bwMode="auto">
          <a:xfrm>
            <a:off x="6319566" y="3971108"/>
            <a:ext cx="5175747" cy="1071156"/>
          </a:xfrm>
          <a:prstGeom prst="rect">
            <a:avLst/>
          </a:prstGeom>
          <a:noFill/>
        </p:spPr>
      </p:pic>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parameter-Off Sets and Drifts</a:t>
            </a:r>
          </a:p>
        </p:txBody>
      </p:sp>
      <p:sp>
        <p:nvSpPr>
          <p:cNvPr id="7" name="Content Placeholder 6"/>
          <p:cNvSpPr>
            <a:spLocks noGrp="1"/>
          </p:cNvSpPr>
          <p:nvPr>
            <p:ph sz="half" idx="1"/>
          </p:nvPr>
        </p:nvSpPr>
        <p:spPr>
          <a:xfrm>
            <a:off x="838199" y="1825625"/>
            <a:ext cx="9324703" cy="3673838"/>
          </a:xfrm>
        </p:spPr>
        <p:txBody>
          <a:bodyPr/>
          <a:lstStyle/>
          <a:p>
            <a:r>
              <a:rPr lang="en-IN" dirty="0"/>
              <a:t>A) Input Bias Current</a:t>
            </a:r>
          </a:p>
          <a:p>
            <a:r>
              <a:rPr lang="en-IN" dirty="0"/>
              <a:t>B) Input Offset Current</a:t>
            </a:r>
          </a:p>
          <a:p>
            <a:r>
              <a:rPr lang="en-IN" dirty="0"/>
              <a:t>C)Input Offset Current Drift</a:t>
            </a:r>
          </a:p>
          <a:p>
            <a:r>
              <a:rPr lang="en-IN" dirty="0"/>
              <a:t>D) Input Offset Voltage</a:t>
            </a:r>
          </a:p>
          <a:p>
            <a:r>
              <a:rPr lang="en-IN" dirty="0"/>
              <a:t>E)Input Offset Voltage Drift</a:t>
            </a:r>
          </a:p>
          <a:p>
            <a:r>
              <a:rPr lang="en-IN" dirty="0"/>
              <a:t>F)Output </a:t>
            </a:r>
            <a:r>
              <a:rPr lang="en-IN"/>
              <a:t>Offset Voltage</a:t>
            </a:r>
            <a:endParaRPr lang="en-IN" dirty="0"/>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Tree>
    <p:extLst>
      <p:ext uri="{BB962C8B-B14F-4D97-AF65-F5344CB8AC3E}">
        <p14:creationId xmlns:p14="http://schemas.microsoft.com/office/powerpoint/2010/main" val="31581960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parameter-Off Sets and Drifts</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5762" y="1928953"/>
            <a:ext cx="7011378" cy="3362794"/>
          </a:xfrm>
        </p:spPr>
      </p:pic>
      <p:sp>
        <p:nvSpPr>
          <p:cNvPr id="5" name="Rectangle 4"/>
          <p:cNvSpPr/>
          <p:nvPr/>
        </p:nvSpPr>
        <p:spPr>
          <a:xfrm>
            <a:off x="539931" y="1744287"/>
            <a:ext cx="4541520" cy="369332"/>
          </a:xfrm>
          <a:prstGeom prst="rect">
            <a:avLst/>
          </a:prstGeom>
        </p:spPr>
        <p:txBody>
          <a:bodyPr wrap="square">
            <a:spAutoFit/>
          </a:bodyPr>
          <a:lstStyle/>
          <a:p>
            <a:endParaRPr lang="en-IN" dirty="0"/>
          </a:p>
        </p:txBody>
      </p:sp>
    </p:spTree>
    <p:extLst>
      <p:ext uri="{BB962C8B-B14F-4D97-AF65-F5344CB8AC3E}">
        <p14:creationId xmlns:p14="http://schemas.microsoft.com/office/powerpoint/2010/main" val="1367300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parameter-Off Sets and Drifts</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36399" y="2161545"/>
            <a:ext cx="6398345" cy="2670227"/>
          </a:xfrm>
        </p:spPr>
      </p:pic>
    </p:spTree>
    <p:extLst>
      <p:ext uri="{BB962C8B-B14F-4D97-AF65-F5344CB8AC3E}">
        <p14:creationId xmlns:p14="http://schemas.microsoft.com/office/powerpoint/2010/main" val="14450003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parameter-Off Sets and Drifts</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2" y="2244436"/>
            <a:ext cx="7936201" cy="2374190"/>
          </a:xfrm>
        </p:spPr>
      </p:pic>
    </p:spTree>
    <p:extLst>
      <p:ext uri="{BB962C8B-B14F-4D97-AF65-F5344CB8AC3E}">
        <p14:creationId xmlns:p14="http://schemas.microsoft.com/office/powerpoint/2010/main" val="2307215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parameter-Off Sets and Drifts</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0598" y="2030429"/>
            <a:ext cx="9131155" cy="1217877"/>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65" y="3065088"/>
            <a:ext cx="9204419" cy="118479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598" y="4282965"/>
            <a:ext cx="9131155" cy="1993144"/>
          </a:xfrm>
          <a:prstGeom prst="rect">
            <a:avLst/>
          </a:prstGeom>
        </p:spPr>
      </p:pic>
    </p:spTree>
    <p:extLst>
      <p:ext uri="{BB962C8B-B14F-4D97-AF65-F5344CB8AC3E}">
        <p14:creationId xmlns:p14="http://schemas.microsoft.com/office/powerpoint/2010/main" val="32260231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OPAMP-Performance parameter-Off Sets and Drifts</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75009" y="2113619"/>
            <a:ext cx="8029999" cy="166710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81" y="3871279"/>
            <a:ext cx="8184321" cy="2643822"/>
          </a:xfrm>
          <a:prstGeom prst="rect">
            <a:avLst/>
          </a:prstGeom>
        </p:spPr>
      </p:pic>
    </p:spTree>
    <p:extLst>
      <p:ext uri="{BB962C8B-B14F-4D97-AF65-F5344CB8AC3E}">
        <p14:creationId xmlns:p14="http://schemas.microsoft.com/office/powerpoint/2010/main" val="1539936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8952640" cy="3880772"/>
          </a:xfrm>
        </p:spPr>
        <p:txBody>
          <a:bodyPr/>
          <a:lstStyle/>
          <a:p>
            <a:r>
              <a:rPr lang="en-US" dirty="0"/>
              <a:t>Inverting Amplifiers</a:t>
            </a:r>
          </a:p>
          <a:p>
            <a:r>
              <a:rPr lang="en-US" dirty="0"/>
              <a:t>Non-Inverting Amplifiers</a:t>
            </a:r>
          </a:p>
          <a:p>
            <a:r>
              <a:rPr lang="en-US" dirty="0"/>
              <a:t>Inverting Summer</a:t>
            </a:r>
          </a:p>
          <a:p>
            <a:r>
              <a:rPr lang="en-US" dirty="0"/>
              <a:t>Non-Inverting Summer</a:t>
            </a:r>
          </a:p>
          <a:p>
            <a:r>
              <a:rPr lang="en-US" dirty="0"/>
              <a:t>Difference Amplifier</a:t>
            </a:r>
          </a:p>
          <a:p>
            <a:pPr marL="0" indent="0">
              <a:buNone/>
            </a:pPr>
            <a:endParaRPr lang="en-US" dirty="0"/>
          </a:p>
        </p:txBody>
      </p:sp>
    </p:spTree>
    <p:extLst>
      <p:ext uri="{BB962C8B-B14F-4D97-AF65-F5344CB8AC3E}">
        <p14:creationId xmlns:p14="http://schemas.microsoft.com/office/powerpoint/2010/main" val="35680772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8952640" cy="3880772"/>
          </a:xfrm>
        </p:spPr>
        <p:txBody>
          <a:bodyPr/>
          <a:lstStyle/>
          <a:p>
            <a:r>
              <a:rPr lang="en-US" dirty="0"/>
              <a:t>Inverting Amplifiers(DC Amplifier) </a:t>
            </a:r>
          </a:p>
        </p:txBody>
      </p:sp>
      <p:pic>
        <p:nvPicPr>
          <p:cNvPr id="4" name="Picture 3"/>
          <p:cNvPicPr>
            <a:picLocks noChangeAspect="1"/>
          </p:cNvPicPr>
          <p:nvPr/>
        </p:nvPicPr>
        <p:blipFill>
          <a:blip r:embed="rId2"/>
          <a:stretch>
            <a:fillRect/>
          </a:stretch>
        </p:blipFill>
        <p:spPr>
          <a:xfrm>
            <a:off x="728526" y="2220153"/>
            <a:ext cx="4352925" cy="2209800"/>
          </a:xfrm>
          <a:prstGeom prst="rect">
            <a:avLst/>
          </a:prstGeom>
        </p:spPr>
      </p:pic>
      <p:pic>
        <p:nvPicPr>
          <p:cNvPr id="6" name="Picture 5"/>
          <p:cNvPicPr>
            <a:picLocks noChangeAspect="1"/>
          </p:cNvPicPr>
          <p:nvPr/>
        </p:nvPicPr>
        <p:blipFill>
          <a:blip r:embed="rId3"/>
          <a:stretch>
            <a:fillRect/>
          </a:stretch>
        </p:blipFill>
        <p:spPr>
          <a:xfrm>
            <a:off x="4975668" y="2613870"/>
            <a:ext cx="4486275" cy="1562100"/>
          </a:xfrm>
          <a:prstGeom prst="rect">
            <a:avLst/>
          </a:prstGeom>
        </p:spPr>
      </p:pic>
    </p:spTree>
    <p:extLst>
      <p:ext uri="{BB962C8B-B14F-4D97-AF65-F5344CB8AC3E}">
        <p14:creationId xmlns:p14="http://schemas.microsoft.com/office/powerpoint/2010/main" val="3653189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79677"/>
            <a:ext cx="9144000" cy="914399"/>
          </a:xfrm>
        </p:spPr>
        <p:txBody>
          <a:bodyPr>
            <a:normAutofit fontScale="90000"/>
          </a:bodyPr>
          <a:lstStyle/>
          <a:p>
            <a:r>
              <a:rPr lang="en-US" dirty="0"/>
              <a:t>Introduction to OPAMP</a:t>
            </a:r>
          </a:p>
        </p:txBody>
      </p:sp>
      <p:sp>
        <p:nvSpPr>
          <p:cNvPr id="3" name="Subtitle 2"/>
          <p:cNvSpPr>
            <a:spLocks noGrp="1"/>
          </p:cNvSpPr>
          <p:nvPr>
            <p:ph type="subTitle" idx="1"/>
          </p:nvPr>
        </p:nvSpPr>
        <p:spPr>
          <a:xfrm>
            <a:off x="1524000" y="2106592"/>
            <a:ext cx="9144000" cy="3151208"/>
          </a:xfrm>
        </p:spPr>
        <p:txBody>
          <a:bodyPr/>
          <a:lstStyle/>
          <a:p>
            <a:pPr algn="l"/>
            <a:r>
              <a:rPr lang="en-US" dirty="0"/>
              <a:t> Operational Amplifier: An operational Amplifier also known as OPAMP is a High-gain differential amplifier capable of amplifying signals right from down to DC.</a:t>
            </a:r>
          </a:p>
          <a:p>
            <a:pPr algn="l"/>
            <a:r>
              <a:rPr lang="en-US" dirty="0"/>
              <a:t>The capability of the </a:t>
            </a:r>
            <a:r>
              <a:rPr lang="en-US" dirty="0" err="1"/>
              <a:t>opamp</a:t>
            </a:r>
            <a:r>
              <a:rPr lang="en-US" dirty="0"/>
              <a:t> to amplify signals down to DC lies in  the use of direct coupling mechanism in the internal architecture of the device. That is why it is also called a direct-coupled or DC amplifier</a:t>
            </a:r>
          </a:p>
          <a:p>
            <a:pPr algn="l"/>
            <a:endParaRPr lang="en-US" dirty="0"/>
          </a:p>
          <a:p>
            <a:pPr algn="l"/>
            <a:endParaRPr lang="en-US" dirty="0"/>
          </a:p>
        </p:txBody>
      </p:sp>
    </p:spTree>
    <p:extLst>
      <p:ext uri="{BB962C8B-B14F-4D97-AF65-F5344CB8AC3E}">
        <p14:creationId xmlns:p14="http://schemas.microsoft.com/office/powerpoint/2010/main" val="12281469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8952640" cy="3880772"/>
          </a:xfrm>
        </p:spPr>
        <p:txBody>
          <a:bodyPr/>
          <a:lstStyle/>
          <a:p>
            <a:r>
              <a:rPr lang="en-US" dirty="0"/>
              <a:t>Inverting Amplifiers(DC Amplifier) </a:t>
            </a:r>
          </a:p>
        </p:txBody>
      </p:sp>
      <p:pic>
        <p:nvPicPr>
          <p:cNvPr id="4" name="Picture 3"/>
          <p:cNvPicPr>
            <a:picLocks noChangeAspect="1"/>
          </p:cNvPicPr>
          <p:nvPr/>
        </p:nvPicPr>
        <p:blipFill>
          <a:blip r:embed="rId2"/>
          <a:stretch>
            <a:fillRect/>
          </a:stretch>
        </p:blipFill>
        <p:spPr>
          <a:xfrm>
            <a:off x="760081" y="2143406"/>
            <a:ext cx="3649874" cy="2209800"/>
          </a:xfrm>
          <a:prstGeom prst="rect">
            <a:avLst/>
          </a:prstGeom>
        </p:spPr>
      </p:pic>
      <p:pic>
        <p:nvPicPr>
          <p:cNvPr id="7" name="Picture 6"/>
          <p:cNvPicPr>
            <a:picLocks noChangeAspect="1"/>
          </p:cNvPicPr>
          <p:nvPr/>
        </p:nvPicPr>
        <p:blipFill>
          <a:blip r:embed="rId3"/>
          <a:stretch>
            <a:fillRect/>
          </a:stretch>
        </p:blipFill>
        <p:spPr>
          <a:xfrm>
            <a:off x="4691474" y="1809007"/>
            <a:ext cx="6220056" cy="3171825"/>
          </a:xfrm>
          <a:prstGeom prst="rect">
            <a:avLst/>
          </a:prstGeom>
        </p:spPr>
      </p:pic>
    </p:spTree>
    <p:extLst>
      <p:ext uri="{BB962C8B-B14F-4D97-AF65-F5344CB8AC3E}">
        <p14:creationId xmlns:p14="http://schemas.microsoft.com/office/powerpoint/2010/main" val="957553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8952640" cy="3880772"/>
          </a:xfrm>
        </p:spPr>
        <p:txBody>
          <a:bodyPr/>
          <a:lstStyle/>
          <a:p>
            <a:r>
              <a:rPr lang="en-US" dirty="0"/>
              <a:t>Inverting Amplifiers(DC Amplifier) </a:t>
            </a:r>
          </a:p>
        </p:txBody>
      </p:sp>
      <p:pic>
        <p:nvPicPr>
          <p:cNvPr id="4" name="Picture 3"/>
          <p:cNvPicPr>
            <a:picLocks noChangeAspect="1"/>
          </p:cNvPicPr>
          <p:nvPr/>
        </p:nvPicPr>
        <p:blipFill>
          <a:blip r:embed="rId2"/>
          <a:stretch>
            <a:fillRect/>
          </a:stretch>
        </p:blipFill>
        <p:spPr>
          <a:xfrm>
            <a:off x="760081" y="2143406"/>
            <a:ext cx="3649874" cy="2209800"/>
          </a:xfrm>
          <a:prstGeom prst="rect">
            <a:avLst/>
          </a:prstGeom>
        </p:spPr>
      </p:pic>
      <p:pic>
        <p:nvPicPr>
          <p:cNvPr id="7" name="Picture 6"/>
          <p:cNvPicPr>
            <a:picLocks noChangeAspect="1"/>
          </p:cNvPicPr>
          <p:nvPr/>
        </p:nvPicPr>
        <p:blipFill>
          <a:blip r:embed="rId3"/>
          <a:stretch>
            <a:fillRect/>
          </a:stretch>
        </p:blipFill>
        <p:spPr>
          <a:xfrm>
            <a:off x="4691474" y="1809007"/>
            <a:ext cx="6220056" cy="3171825"/>
          </a:xfrm>
          <a:prstGeom prst="rect">
            <a:avLst/>
          </a:prstGeom>
        </p:spPr>
      </p:pic>
    </p:spTree>
    <p:extLst>
      <p:ext uri="{BB962C8B-B14F-4D97-AF65-F5344CB8AC3E}">
        <p14:creationId xmlns:p14="http://schemas.microsoft.com/office/powerpoint/2010/main" val="19468828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8952640" cy="3880772"/>
          </a:xfrm>
        </p:spPr>
        <p:txBody>
          <a:bodyPr/>
          <a:lstStyle/>
          <a:p>
            <a:r>
              <a:rPr lang="en-US" dirty="0"/>
              <a:t>Inverting Amplifiers(AC Amplifier) </a:t>
            </a:r>
          </a:p>
        </p:txBody>
      </p:sp>
      <p:pic>
        <p:nvPicPr>
          <p:cNvPr id="6" name="Picture 5"/>
          <p:cNvPicPr>
            <a:picLocks noChangeAspect="1"/>
          </p:cNvPicPr>
          <p:nvPr/>
        </p:nvPicPr>
        <p:blipFill>
          <a:blip r:embed="rId2"/>
          <a:stretch>
            <a:fillRect/>
          </a:stretch>
        </p:blipFill>
        <p:spPr>
          <a:xfrm>
            <a:off x="165543" y="2330544"/>
            <a:ext cx="4810125" cy="2066925"/>
          </a:xfrm>
          <a:prstGeom prst="rect">
            <a:avLst/>
          </a:prstGeom>
        </p:spPr>
      </p:pic>
      <p:pic>
        <p:nvPicPr>
          <p:cNvPr id="8" name="Picture 7"/>
          <p:cNvPicPr>
            <a:picLocks noChangeAspect="1"/>
          </p:cNvPicPr>
          <p:nvPr/>
        </p:nvPicPr>
        <p:blipFill>
          <a:blip r:embed="rId3"/>
          <a:stretch>
            <a:fillRect/>
          </a:stretch>
        </p:blipFill>
        <p:spPr>
          <a:xfrm>
            <a:off x="4515211" y="2330544"/>
            <a:ext cx="6399716" cy="2750742"/>
          </a:xfrm>
          <a:prstGeom prst="rect">
            <a:avLst/>
          </a:prstGeom>
        </p:spPr>
      </p:pic>
      <p:pic>
        <p:nvPicPr>
          <p:cNvPr id="6145" name="Picture 1"/>
          <p:cNvPicPr>
            <a:picLocks noChangeAspect="1" noChangeArrowheads="1"/>
          </p:cNvPicPr>
          <p:nvPr/>
        </p:nvPicPr>
        <p:blipFill>
          <a:blip r:embed="rId4"/>
          <a:srcRect/>
          <a:stretch>
            <a:fillRect/>
          </a:stretch>
        </p:blipFill>
        <p:spPr bwMode="auto">
          <a:xfrm>
            <a:off x="700088" y="4653236"/>
            <a:ext cx="3476625" cy="1914525"/>
          </a:xfrm>
          <a:prstGeom prst="rect">
            <a:avLst/>
          </a:prstGeom>
          <a:noFill/>
          <a:ln w="9525">
            <a:noFill/>
            <a:miter lim="800000"/>
            <a:headEnd/>
            <a:tailEnd/>
          </a:ln>
          <a:effectLst/>
        </p:spPr>
      </p:pic>
    </p:spTree>
    <p:extLst>
      <p:ext uri="{BB962C8B-B14F-4D97-AF65-F5344CB8AC3E}">
        <p14:creationId xmlns:p14="http://schemas.microsoft.com/office/powerpoint/2010/main" val="466649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8952640" cy="3880772"/>
          </a:xfrm>
        </p:spPr>
        <p:txBody>
          <a:bodyPr/>
          <a:lstStyle/>
          <a:p>
            <a:r>
              <a:rPr lang="en-US" dirty="0"/>
              <a:t>Non-Inverting Amplifiers(DC Amplifier) </a:t>
            </a:r>
          </a:p>
        </p:txBody>
      </p:sp>
      <p:pic>
        <p:nvPicPr>
          <p:cNvPr id="4" name="Picture 3"/>
          <p:cNvPicPr>
            <a:picLocks noChangeAspect="1"/>
          </p:cNvPicPr>
          <p:nvPr/>
        </p:nvPicPr>
        <p:blipFill>
          <a:blip r:embed="rId2"/>
          <a:stretch>
            <a:fillRect/>
          </a:stretch>
        </p:blipFill>
        <p:spPr>
          <a:xfrm>
            <a:off x="677334" y="2500593"/>
            <a:ext cx="3248025" cy="1495425"/>
          </a:xfrm>
          <a:prstGeom prst="rect">
            <a:avLst/>
          </a:prstGeom>
        </p:spPr>
      </p:pic>
      <p:pic>
        <p:nvPicPr>
          <p:cNvPr id="7" name="Picture 6"/>
          <p:cNvPicPr>
            <a:picLocks noChangeAspect="1"/>
          </p:cNvPicPr>
          <p:nvPr/>
        </p:nvPicPr>
        <p:blipFill>
          <a:blip r:embed="rId3"/>
          <a:stretch>
            <a:fillRect/>
          </a:stretch>
        </p:blipFill>
        <p:spPr>
          <a:xfrm>
            <a:off x="5301533" y="1928953"/>
            <a:ext cx="6147485" cy="2923815"/>
          </a:xfrm>
          <a:prstGeom prst="rect">
            <a:avLst/>
          </a:prstGeom>
        </p:spPr>
      </p:pic>
      <p:pic>
        <p:nvPicPr>
          <p:cNvPr id="5121" name="Picture 1"/>
          <p:cNvPicPr>
            <a:picLocks noChangeAspect="1" noChangeArrowheads="1"/>
          </p:cNvPicPr>
          <p:nvPr/>
        </p:nvPicPr>
        <p:blipFill>
          <a:blip r:embed="rId4"/>
          <a:srcRect/>
          <a:stretch>
            <a:fillRect/>
          </a:stretch>
        </p:blipFill>
        <p:spPr bwMode="auto">
          <a:xfrm>
            <a:off x="804591" y="4156847"/>
            <a:ext cx="3476625" cy="1914525"/>
          </a:xfrm>
          <a:prstGeom prst="rect">
            <a:avLst/>
          </a:prstGeom>
          <a:noFill/>
          <a:ln w="9525">
            <a:noFill/>
            <a:miter lim="800000"/>
            <a:headEnd/>
            <a:tailEnd/>
          </a:ln>
          <a:effectLst/>
        </p:spPr>
      </p:pic>
    </p:spTree>
    <p:extLst>
      <p:ext uri="{BB962C8B-B14F-4D97-AF65-F5344CB8AC3E}">
        <p14:creationId xmlns:p14="http://schemas.microsoft.com/office/powerpoint/2010/main" val="69606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8952640" cy="3880772"/>
          </a:xfrm>
        </p:spPr>
        <p:txBody>
          <a:bodyPr/>
          <a:lstStyle/>
          <a:p>
            <a:r>
              <a:rPr lang="en-US" dirty="0"/>
              <a:t>Non-Inverting Amplifiers(DC Amplifier) </a:t>
            </a:r>
          </a:p>
        </p:txBody>
      </p:sp>
      <p:pic>
        <p:nvPicPr>
          <p:cNvPr id="4" name="Picture 3"/>
          <p:cNvPicPr>
            <a:picLocks noChangeAspect="1"/>
          </p:cNvPicPr>
          <p:nvPr/>
        </p:nvPicPr>
        <p:blipFill>
          <a:blip r:embed="rId2"/>
          <a:stretch>
            <a:fillRect/>
          </a:stretch>
        </p:blipFill>
        <p:spPr>
          <a:xfrm>
            <a:off x="677334" y="2500593"/>
            <a:ext cx="3248025" cy="1495425"/>
          </a:xfrm>
          <a:prstGeom prst="rect">
            <a:avLst/>
          </a:prstGeom>
        </p:spPr>
      </p:pic>
      <p:pic>
        <p:nvPicPr>
          <p:cNvPr id="6" name="Picture 5"/>
          <p:cNvPicPr>
            <a:picLocks noChangeAspect="1"/>
          </p:cNvPicPr>
          <p:nvPr/>
        </p:nvPicPr>
        <p:blipFill>
          <a:blip r:embed="rId3"/>
          <a:stretch>
            <a:fillRect/>
          </a:stretch>
        </p:blipFill>
        <p:spPr>
          <a:xfrm>
            <a:off x="5301533" y="1744287"/>
            <a:ext cx="5937485" cy="3591019"/>
          </a:xfrm>
          <a:prstGeom prst="rect">
            <a:avLst/>
          </a:prstGeom>
        </p:spPr>
      </p:pic>
    </p:spTree>
    <p:extLst>
      <p:ext uri="{BB962C8B-B14F-4D97-AF65-F5344CB8AC3E}">
        <p14:creationId xmlns:p14="http://schemas.microsoft.com/office/powerpoint/2010/main" val="37787469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8952640" cy="3880772"/>
          </a:xfrm>
        </p:spPr>
        <p:txBody>
          <a:bodyPr/>
          <a:lstStyle/>
          <a:p>
            <a:r>
              <a:rPr lang="en-US" dirty="0"/>
              <a:t>Non-Inverting Amplifiers(AC Amplifier) </a:t>
            </a:r>
          </a:p>
        </p:txBody>
      </p:sp>
      <p:pic>
        <p:nvPicPr>
          <p:cNvPr id="7" name="Picture 6"/>
          <p:cNvPicPr>
            <a:picLocks noChangeAspect="1"/>
          </p:cNvPicPr>
          <p:nvPr/>
        </p:nvPicPr>
        <p:blipFill>
          <a:blip r:embed="rId2"/>
          <a:stretch>
            <a:fillRect/>
          </a:stretch>
        </p:blipFill>
        <p:spPr>
          <a:xfrm>
            <a:off x="620258" y="1932769"/>
            <a:ext cx="4408446" cy="2178227"/>
          </a:xfrm>
          <a:prstGeom prst="rect">
            <a:avLst/>
          </a:prstGeom>
        </p:spPr>
      </p:pic>
      <p:pic>
        <p:nvPicPr>
          <p:cNvPr id="8" name="Picture 7"/>
          <p:cNvPicPr>
            <a:picLocks noChangeAspect="1"/>
          </p:cNvPicPr>
          <p:nvPr/>
        </p:nvPicPr>
        <p:blipFill>
          <a:blip r:embed="rId3"/>
          <a:stretch>
            <a:fillRect/>
          </a:stretch>
        </p:blipFill>
        <p:spPr>
          <a:xfrm>
            <a:off x="5201359" y="1788267"/>
            <a:ext cx="5886857" cy="3207403"/>
          </a:xfrm>
          <a:prstGeom prst="rect">
            <a:avLst/>
          </a:prstGeom>
        </p:spPr>
      </p:pic>
      <p:pic>
        <p:nvPicPr>
          <p:cNvPr id="3075" name="Picture 3"/>
          <p:cNvPicPr>
            <a:picLocks noChangeAspect="1" noChangeArrowheads="1"/>
          </p:cNvPicPr>
          <p:nvPr/>
        </p:nvPicPr>
        <p:blipFill>
          <a:blip r:embed="rId4"/>
          <a:srcRect/>
          <a:stretch>
            <a:fillRect/>
          </a:stretch>
        </p:blipFill>
        <p:spPr bwMode="auto">
          <a:xfrm>
            <a:off x="972911" y="4587921"/>
            <a:ext cx="3714750" cy="1914525"/>
          </a:xfrm>
          <a:prstGeom prst="rect">
            <a:avLst/>
          </a:prstGeom>
          <a:noFill/>
          <a:ln w="9525">
            <a:noFill/>
            <a:miter lim="800000"/>
            <a:headEnd/>
            <a:tailEnd/>
          </a:ln>
          <a:effectLst/>
        </p:spPr>
      </p:pic>
    </p:spTree>
    <p:extLst>
      <p:ext uri="{BB962C8B-B14F-4D97-AF65-F5344CB8AC3E}">
        <p14:creationId xmlns:p14="http://schemas.microsoft.com/office/powerpoint/2010/main" val="38346582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4426938" cy="3880772"/>
          </a:xfrm>
        </p:spPr>
        <p:txBody>
          <a:bodyPr/>
          <a:lstStyle/>
          <a:p>
            <a:r>
              <a:rPr lang="en-US" dirty="0"/>
              <a:t>Problems</a:t>
            </a:r>
          </a:p>
        </p:txBody>
      </p:sp>
      <p:pic>
        <p:nvPicPr>
          <p:cNvPr id="4" name="Picture 3"/>
          <p:cNvPicPr>
            <a:picLocks noChangeAspect="1"/>
          </p:cNvPicPr>
          <p:nvPr/>
        </p:nvPicPr>
        <p:blipFill>
          <a:blip r:embed="rId2"/>
          <a:stretch>
            <a:fillRect/>
          </a:stretch>
        </p:blipFill>
        <p:spPr>
          <a:xfrm>
            <a:off x="539931" y="2113619"/>
            <a:ext cx="5976616" cy="3221687"/>
          </a:xfrm>
          <a:prstGeom prst="rect">
            <a:avLst/>
          </a:prstGeom>
        </p:spPr>
      </p:pic>
      <p:pic>
        <p:nvPicPr>
          <p:cNvPr id="6" name="Picture 5"/>
          <p:cNvPicPr>
            <a:picLocks noChangeAspect="1"/>
          </p:cNvPicPr>
          <p:nvPr/>
        </p:nvPicPr>
        <p:blipFill>
          <a:blip r:embed="rId3"/>
          <a:stretch>
            <a:fillRect/>
          </a:stretch>
        </p:blipFill>
        <p:spPr>
          <a:xfrm>
            <a:off x="6035774" y="2113619"/>
            <a:ext cx="5538909" cy="2689875"/>
          </a:xfrm>
          <a:prstGeom prst="rect">
            <a:avLst/>
          </a:prstGeom>
        </p:spPr>
      </p:pic>
    </p:spTree>
    <p:extLst>
      <p:ext uri="{BB962C8B-B14F-4D97-AF65-F5344CB8AC3E}">
        <p14:creationId xmlns:p14="http://schemas.microsoft.com/office/powerpoint/2010/main" val="280925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APPLICATION</a:t>
            </a:r>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sp>
        <p:nvSpPr>
          <p:cNvPr id="3" name="Content Placeholder 2"/>
          <p:cNvSpPr>
            <a:spLocks noGrp="1"/>
          </p:cNvSpPr>
          <p:nvPr>
            <p:ph sz="half" idx="1"/>
          </p:nvPr>
        </p:nvSpPr>
        <p:spPr>
          <a:xfrm>
            <a:off x="897416" y="1454534"/>
            <a:ext cx="4426938" cy="3880772"/>
          </a:xfrm>
        </p:spPr>
        <p:txBody>
          <a:bodyPr/>
          <a:lstStyle/>
          <a:p>
            <a:r>
              <a:rPr lang="en-US" dirty="0"/>
              <a:t>Problems and Solutions</a:t>
            </a:r>
          </a:p>
        </p:txBody>
      </p:sp>
      <p:pic>
        <p:nvPicPr>
          <p:cNvPr id="7" name="Picture 6"/>
          <p:cNvPicPr>
            <a:picLocks noChangeAspect="1"/>
          </p:cNvPicPr>
          <p:nvPr/>
        </p:nvPicPr>
        <p:blipFill>
          <a:blip r:embed="rId2"/>
          <a:stretch>
            <a:fillRect/>
          </a:stretch>
        </p:blipFill>
        <p:spPr>
          <a:xfrm>
            <a:off x="897416" y="2095687"/>
            <a:ext cx="8376586" cy="3529372"/>
          </a:xfrm>
          <a:prstGeom prst="rect">
            <a:avLst/>
          </a:prstGeom>
        </p:spPr>
      </p:pic>
    </p:spTree>
    <p:extLst>
      <p:ext uri="{BB962C8B-B14F-4D97-AF65-F5344CB8AC3E}">
        <p14:creationId xmlns:p14="http://schemas.microsoft.com/office/powerpoint/2010/main" val="3847938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Inverting Summer Amplifier</a:t>
            </a:r>
          </a:p>
        </p:txBody>
      </p:sp>
      <p:pic>
        <p:nvPicPr>
          <p:cNvPr id="1025" name="Picture 1" descr="C:\Users\NAGENDRA\Desktop\summing amplifier.JPG"/>
          <p:cNvPicPr>
            <a:picLocks noGrp="1" noChangeAspect="1" noChangeArrowheads="1"/>
          </p:cNvPicPr>
          <p:nvPr>
            <p:ph sz="half" idx="1"/>
          </p:nvPr>
        </p:nvPicPr>
        <p:blipFill>
          <a:blip r:embed="rId2"/>
          <a:stretch>
            <a:fillRect/>
          </a:stretch>
        </p:blipFill>
        <p:spPr bwMode="auto">
          <a:xfrm>
            <a:off x="966651" y="1920239"/>
            <a:ext cx="3958046" cy="2129247"/>
          </a:xfrm>
          <a:prstGeom prst="rect">
            <a:avLst/>
          </a:prstGeom>
          <a:noFill/>
        </p:spPr>
      </p:pic>
      <p:sp>
        <p:nvSpPr>
          <p:cNvPr id="10" name="Content Placeholder 9"/>
          <p:cNvSpPr>
            <a:spLocks noGrp="1"/>
          </p:cNvSpPr>
          <p:nvPr>
            <p:ph sz="half" idx="2"/>
          </p:nvPr>
        </p:nvSpPr>
        <p:spPr>
          <a:xfrm>
            <a:off x="5089970" y="1964646"/>
            <a:ext cx="4184034" cy="3880773"/>
          </a:xfrm>
        </p:spPr>
        <p:txBody>
          <a:bodyPr/>
          <a:lstStyle/>
          <a:p>
            <a:r>
              <a:rPr lang="en-US" dirty="0"/>
              <a:t>Here V0=-(V1+V2+V3) if R1=R2=R3=R4=R</a:t>
            </a:r>
          </a:p>
          <a:p>
            <a:r>
              <a:rPr lang="en-US" dirty="0"/>
              <a:t>If V0 has to be positive  Then Use one more inverting amplifier to invert it.</a:t>
            </a:r>
          </a:p>
          <a:p>
            <a:r>
              <a:rPr lang="en-US" dirty="0"/>
              <a:t>Limitation The summation of total voltage cannot be more than the saturation voltage.</a:t>
            </a:r>
            <a:endParaRPr lang="en-IN" dirty="0"/>
          </a:p>
        </p:txBody>
      </p:sp>
      <p:sp>
        <p:nvSpPr>
          <p:cNvPr id="5" name="Rectangle 4"/>
          <p:cNvSpPr/>
          <p:nvPr/>
        </p:nvSpPr>
        <p:spPr>
          <a:xfrm>
            <a:off x="539931" y="1744287"/>
            <a:ext cx="4541520" cy="369332"/>
          </a:xfrm>
          <a:prstGeom prst="rect">
            <a:avLst/>
          </a:prstGeom>
        </p:spPr>
        <p:txBody>
          <a:bodyPr wrap="square">
            <a:spAutoFit/>
          </a:bodyPr>
          <a:lstStyle/>
          <a:p>
            <a:endParaRPr lang="en-IN" dirty="0"/>
          </a:p>
        </p:txBody>
      </p:sp>
      <p:pic>
        <p:nvPicPr>
          <p:cNvPr id="1029" name="Picture 5"/>
          <p:cNvPicPr>
            <a:picLocks noChangeAspect="1" noChangeArrowheads="1"/>
          </p:cNvPicPr>
          <p:nvPr/>
        </p:nvPicPr>
        <p:blipFill>
          <a:blip r:embed="rId3"/>
          <a:srcRect/>
          <a:stretch>
            <a:fillRect/>
          </a:stretch>
        </p:blipFill>
        <p:spPr bwMode="auto">
          <a:xfrm>
            <a:off x="1133474" y="4158070"/>
            <a:ext cx="3529965" cy="1537335"/>
          </a:xfrm>
          <a:prstGeom prst="rect">
            <a:avLst/>
          </a:prstGeom>
          <a:noFill/>
          <a:ln w="9525">
            <a:noFill/>
            <a:miter lim="800000"/>
            <a:headEnd/>
            <a:tailEnd/>
          </a:ln>
          <a:effectLst/>
        </p:spPr>
      </p:pic>
    </p:spTree>
    <p:extLst>
      <p:ext uri="{BB962C8B-B14F-4D97-AF65-F5344CB8AC3E}">
        <p14:creationId xmlns:p14="http://schemas.microsoft.com/office/powerpoint/2010/main" val="384793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Non Inverting Summer Amplifier</a:t>
            </a:r>
          </a:p>
        </p:txBody>
      </p:sp>
      <p:sp>
        <p:nvSpPr>
          <p:cNvPr id="10" name="Content Placeholder 9"/>
          <p:cNvSpPr>
            <a:spLocks noGrp="1"/>
          </p:cNvSpPr>
          <p:nvPr>
            <p:ph sz="half" idx="2"/>
          </p:nvPr>
        </p:nvSpPr>
        <p:spPr>
          <a:xfrm>
            <a:off x="5089970" y="1964646"/>
            <a:ext cx="4184034" cy="3880773"/>
          </a:xfrm>
        </p:spPr>
        <p:txBody>
          <a:bodyPr/>
          <a:lstStyle/>
          <a:p>
            <a:endParaRPr lang="en-IN" dirty="0"/>
          </a:p>
        </p:txBody>
      </p:sp>
      <p:pic>
        <p:nvPicPr>
          <p:cNvPr id="56322" name="Picture 2"/>
          <p:cNvPicPr>
            <a:picLocks noGrp="1" noChangeAspect="1" noChangeArrowheads="1"/>
          </p:cNvPicPr>
          <p:nvPr>
            <p:ph sz="half" idx="1"/>
          </p:nvPr>
        </p:nvPicPr>
        <p:blipFill>
          <a:blip r:embed="rId2"/>
          <a:srcRect/>
          <a:stretch>
            <a:fillRect/>
          </a:stretch>
        </p:blipFill>
        <p:spPr bwMode="auto">
          <a:xfrm>
            <a:off x="338363" y="1502229"/>
            <a:ext cx="5187226" cy="4271554"/>
          </a:xfrm>
          <a:prstGeom prst="rect">
            <a:avLst/>
          </a:prstGeom>
          <a:noFill/>
          <a:ln w="9525">
            <a:noFill/>
            <a:miter lim="800000"/>
            <a:headEnd/>
            <a:tailEnd/>
          </a:ln>
          <a:effectLst/>
        </p:spPr>
      </p:pic>
      <p:pic>
        <p:nvPicPr>
          <p:cNvPr id="56324" name="Picture 4"/>
          <p:cNvPicPr>
            <a:picLocks noChangeAspect="1" noChangeArrowheads="1"/>
          </p:cNvPicPr>
          <p:nvPr/>
        </p:nvPicPr>
        <p:blipFill>
          <a:blip r:embed="rId3"/>
          <a:srcRect/>
          <a:stretch>
            <a:fillRect/>
          </a:stretch>
        </p:blipFill>
        <p:spPr bwMode="auto">
          <a:xfrm>
            <a:off x="5199016" y="1790020"/>
            <a:ext cx="5538653" cy="3800475"/>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a:stretch>
            <a:fillRect/>
          </a:stretch>
        </p:blipFill>
        <p:spPr bwMode="auto">
          <a:xfrm>
            <a:off x="338363" y="1573865"/>
            <a:ext cx="5187226" cy="4271554"/>
          </a:xfrm>
          <a:prstGeom prst="rect">
            <a:avLst/>
          </a:prstGeom>
          <a:noFill/>
          <a:ln w="9525">
            <a:noFill/>
            <a:miter lim="800000"/>
            <a:headEnd/>
            <a:tailEnd/>
          </a:ln>
          <a:effectLst/>
        </p:spPr>
      </p:pic>
    </p:spTree>
    <p:extLst>
      <p:ext uri="{BB962C8B-B14F-4D97-AF65-F5344CB8AC3E}">
        <p14:creationId xmlns:p14="http://schemas.microsoft.com/office/powerpoint/2010/main" val="3847938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a:t>
            </a:r>
          </a:p>
        </p:txBody>
      </p:sp>
      <p:sp>
        <p:nvSpPr>
          <p:cNvPr id="3" name="Subtitle 2"/>
          <p:cNvSpPr>
            <a:spLocks noGrp="1"/>
          </p:cNvSpPr>
          <p:nvPr>
            <p:ph sz="half" idx="1"/>
          </p:nvPr>
        </p:nvSpPr>
        <p:spPr/>
        <p:txBody>
          <a:bodyPr/>
          <a:lstStyle/>
          <a:p>
            <a:pPr algn="l"/>
            <a:r>
              <a:rPr lang="en-US" dirty="0"/>
              <a:t> </a:t>
            </a:r>
          </a:p>
        </p:txBody>
      </p:sp>
      <p:sp>
        <p:nvSpPr>
          <p:cNvPr id="7" name="Content Placeholder 6"/>
          <p:cNvSpPr>
            <a:spLocks noGrp="1"/>
          </p:cNvSpPr>
          <p:nvPr>
            <p:ph sz="half" idx="2"/>
          </p:nvPr>
        </p:nvSpPr>
        <p:spPr/>
        <p:txBody>
          <a:bodyPr/>
          <a:lstStyle/>
          <a:p>
            <a:r>
              <a:rPr lang="en-US" dirty="0"/>
              <a:t>The (+</a:t>
            </a:r>
            <a:r>
              <a:rPr lang="en-US" dirty="0" err="1"/>
              <a:t>ve</a:t>
            </a:r>
            <a:r>
              <a:rPr lang="en-US" dirty="0"/>
              <a:t>) input called the non-inverting input gives non-inverted amplified signal at the output.</a:t>
            </a:r>
          </a:p>
          <a:p>
            <a:r>
              <a:rPr lang="en-US" dirty="0"/>
              <a:t>The o/p is in phase with the input signal</a:t>
            </a:r>
          </a:p>
          <a:p>
            <a:r>
              <a:rPr lang="en-US" dirty="0"/>
              <a:t>The (-</a:t>
            </a:r>
            <a:r>
              <a:rPr lang="en-US" dirty="0" err="1"/>
              <a:t>ve</a:t>
            </a:r>
            <a:r>
              <a:rPr lang="en-US" dirty="0"/>
              <a:t>) input gives a inverted and amplified signal at the </a:t>
            </a:r>
            <a:r>
              <a:rPr lang="en-US" dirty="0" err="1"/>
              <a:t>output.i.e</a:t>
            </a:r>
            <a:r>
              <a:rPr lang="en-US" dirty="0"/>
              <a:t>, the o/p is out of phase from input by 180degree</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671332" y="1979271"/>
            <a:ext cx="4458807" cy="3459627"/>
          </a:xfrm>
          <a:prstGeom prst="rect">
            <a:avLst/>
          </a:prstGeom>
        </p:spPr>
      </p:pic>
    </p:spTree>
    <p:extLst>
      <p:ext uri="{BB962C8B-B14F-4D97-AF65-F5344CB8AC3E}">
        <p14:creationId xmlns:p14="http://schemas.microsoft.com/office/powerpoint/2010/main" val="24782267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Non Inverting Summer Amplifier</a:t>
            </a:r>
          </a:p>
        </p:txBody>
      </p:sp>
      <p:pic>
        <p:nvPicPr>
          <p:cNvPr id="57346" name="Picture 2"/>
          <p:cNvPicPr>
            <a:picLocks noGrp="1" noChangeAspect="1" noChangeArrowheads="1"/>
          </p:cNvPicPr>
          <p:nvPr>
            <p:ph sz="half" idx="1"/>
          </p:nvPr>
        </p:nvPicPr>
        <p:blipFill>
          <a:blip r:embed="rId2"/>
          <a:srcRect/>
          <a:stretch>
            <a:fillRect/>
          </a:stretch>
        </p:blipFill>
        <p:spPr bwMode="auto">
          <a:xfrm>
            <a:off x="677862" y="1933303"/>
            <a:ext cx="4599531" cy="3422467"/>
          </a:xfrm>
          <a:prstGeom prst="rect">
            <a:avLst/>
          </a:prstGeom>
          <a:noFill/>
          <a:ln w="9525">
            <a:noFill/>
            <a:miter lim="800000"/>
            <a:headEnd/>
            <a:tailEnd/>
          </a:ln>
          <a:effectLst/>
        </p:spPr>
      </p:pic>
      <p:pic>
        <p:nvPicPr>
          <p:cNvPr id="57347" name="Picture 3"/>
          <p:cNvPicPr>
            <a:picLocks noGrp="1" noChangeAspect="1" noChangeArrowheads="1"/>
          </p:cNvPicPr>
          <p:nvPr>
            <p:ph sz="half" idx="2"/>
          </p:nvPr>
        </p:nvPicPr>
        <p:blipFill>
          <a:blip r:embed="rId3"/>
          <a:srcRect/>
          <a:stretch>
            <a:fillRect/>
          </a:stretch>
        </p:blipFill>
        <p:spPr bwMode="auto">
          <a:xfrm>
            <a:off x="5585913" y="1998617"/>
            <a:ext cx="4916624" cy="3344091"/>
          </a:xfrm>
          <a:prstGeom prst="rect">
            <a:avLst/>
          </a:prstGeom>
          <a:noFill/>
          <a:ln w="9525">
            <a:noFill/>
            <a:miter lim="800000"/>
            <a:headEnd/>
            <a:tailEnd/>
          </a:ln>
          <a:effectLst/>
        </p:spPr>
      </p:pic>
    </p:spTree>
    <p:extLst>
      <p:ext uri="{BB962C8B-B14F-4D97-AF65-F5344CB8AC3E}">
        <p14:creationId xmlns:p14="http://schemas.microsoft.com/office/powerpoint/2010/main" val="3847938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OPAMP-Difference Amplifier and Non Inverting </a:t>
            </a:r>
            <a:r>
              <a:rPr lang="en-US" dirty="0" err="1"/>
              <a:t>Averager</a:t>
            </a:r>
            <a:r>
              <a:rPr lang="en-US" dirty="0"/>
              <a:t> Circuit</a:t>
            </a:r>
          </a:p>
        </p:txBody>
      </p:sp>
      <p:pic>
        <p:nvPicPr>
          <p:cNvPr id="6" name="Content Placeholder 5"/>
          <p:cNvPicPr>
            <a:picLocks noGrp="1" noChangeAspect="1"/>
          </p:cNvPicPr>
          <p:nvPr>
            <p:ph sz="half" idx="1"/>
          </p:nvPr>
        </p:nvPicPr>
        <p:blipFill>
          <a:blip r:embed="rId2"/>
          <a:stretch>
            <a:fillRect/>
          </a:stretch>
        </p:blipFill>
        <p:spPr>
          <a:xfrm>
            <a:off x="677334" y="2160589"/>
            <a:ext cx="3692785" cy="3673052"/>
          </a:xfrm>
          <a:prstGeom prst="rect">
            <a:avLst/>
          </a:prstGeom>
        </p:spPr>
      </p:pic>
      <p:sp>
        <p:nvSpPr>
          <p:cNvPr id="8" name="Content Placeholder 7"/>
          <p:cNvSpPr>
            <a:spLocks noGrp="1"/>
          </p:cNvSpPr>
          <p:nvPr>
            <p:ph sz="half" idx="2"/>
          </p:nvPr>
        </p:nvSpPr>
        <p:spPr>
          <a:xfrm>
            <a:off x="5089969" y="2160589"/>
            <a:ext cx="4470719" cy="3880773"/>
          </a:xfrm>
        </p:spPr>
        <p:txBody>
          <a:bodyPr>
            <a:normAutofit fontScale="55000" lnSpcReduction="20000"/>
          </a:bodyPr>
          <a:lstStyle/>
          <a:p>
            <a:r>
              <a:rPr lang="en-US" b="1" dirty="0"/>
              <a:t>Design a Two I/P Non Inverting </a:t>
            </a:r>
            <a:r>
              <a:rPr lang="en-US" b="1" dirty="0" err="1"/>
              <a:t>Averager</a:t>
            </a:r>
            <a:r>
              <a:rPr lang="en-US" b="1" dirty="0"/>
              <a:t> Circuit</a:t>
            </a:r>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r>
              <a:rPr lang="en-US" b="1" dirty="0"/>
              <a:t>2-input </a:t>
            </a:r>
            <a:r>
              <a:rPr lang="en-US" b="1" dirty="0" err="1"/>
              <a:t>average..if</a:t>
            </a:r>
            <a:r>
              <a:rPr lang="en-US" b="1" dirty="0"/>
              <a:t> the gain ration  of the above circuit is maintained at 3/2 then it works as average with 2-input.</a:t>
            </a:r>
          </a:p>
          <a:p>
            <a:r>
              <a:rPr lang="en-US" b="1" dirty="0"/>
              <a:t>Hence (1+RF/R)=3/2</a:t>
            </a:r>
          </a:p>
          <a:p>
            <a:r>
              <a:rPr lang="en-US" b="1" dirty="0" err="1"/>
              <a:t>Rf</a:t>
            </a:r>
            <a:r>
              <a:rPr lang="en-US" b="1" dirty="0"/>
              <a:t>/R=1/2</a:t>
            </a:r>
          </a:p>
          <a:p>
            <a:r>
              <a:rPr lang="en-US" b="1" dirty="0"/>
              <a:t>Hence </a:t>
            </a:r>
            <a:r>
              <a:rPr lang="en-US" b="1" dirty="0" err="1"/>
              <a:t>Rf</a:t>
            </a:r>
            <a:r>
              <a:rPr lang="en-US" b="1" dirty="0"/>
              <a:t>=0.5 *R</a:t>
            </a:r>
          </a:p>
          <a:p>
            <a:r>
              <a:rPr lang="en-US" b="1" dirty="0"/>
              <a:t>Hence If R=1KΩ,</a:t>
            </a:r>
          </a:p>
          <a:p>
            <a:r>
              <a:rPr lang="en-US" b="1" dirty="0"/>
              <a:t>Then </a:t>
            </a:r>
            <a:r>
              <a:rPr lang="en-US" b="1" dirty="0" err="1"/>
              <a:t>Rf</a:t>
            </a:r>
            <a:r>
              <a:rPr lang="en-US" b="1" dirty="0"/>
              <a:t>=0.5KΩ</a:t>
            </a:r>
          </a:p>
        </p:txBody>
      </p:sp>
      <p:pic>
        <p:nvPicPr>
          <p:cNvPr id="9" name="Picture 8"/>
          <p:cNvPicPr>
            <a:picLocks noChangeAspect="1"/>
          </p:cNvPicPr>
          <p:nvPr/>
        </p:nvPicPr>
        <p:blipFill>
          <a:blip r:embed="rId3"/>
          <a:stretch>
            <a:fillRect/>
          </a:stretch>
        </p:blipFill>
        <p:spPr>
          <a:xfrm>
            <a:off x="5368330" y="2422296"/>
            <a:ext cx="2745523" cy="1871504"/>
          </a:xfrm>
          <a:prstGeom prst="rect">
            <a:avLst/>
          </a:prstGeom>
        </p:spPr>
      </p:pic>
    </p:spTree>
    <p:extLst>
      <p:ext uri="{BB962C8B-B14F-4D97-AF65-F5344CB8AC3E}">
        <p14:creationId xmlns:p14="http://schemas.microsoft.com/office/powerpoint/2010/main" val="13155290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OPAMP-D/A Converter and Inverting </a:t>
            </a:r>
            <a:r>
              <a:rPr lang="en-US" dirty="0" err="1"/>
              <a:t>Averager</a:t>
            </a:r>
            <a:r>
              <a:rPr lang="en-US" dirty="0"/>
              <a:t> Circuit </a:t>
            </a:r>
          </a:p>
        </p:txBody>
      </p:sp>
      <p:pic>
        <p:nvPicPr>
          <p:cNvPr id="7" name="Content Placeholder 6"/>
          <p:cNvPicPr>
            <a:picLocks noGrp="1" noChangeAspect="1"/>
          </p:cNvPicPr>
          <p:nvPr>
            <p:ph sz="half" idx="2"/>
          </p:nvPr>
        </p:nvPicPr>
        <p:blipFill>
          <a:blip r:embed="rId2"/>
          <a:stretch>
            <a:fillRect/>
          </a:stretch>
        </p:blipFill>
        <p:spPr>
          <a:xfrm>
            <a:off x="5319711" y="2160589"/>
            <a:ext cx="4356723" cy="3777073"/>
          </a:xfrm>
          <a:prstGeom prst="rect">
            <a:avLst/>
          </a:prstGeom>
        </p:spPr>
      </p:pic>
      <p:sp>
        <p:nvSpPr>
          <p:cNvPr id="3" name="Content Placeholder 2"/>
          <p:cNvSpPr>
            <a:spLocks noGrp="1"/>
          </p:cNvSpPr>
          <p:nvPr>
            <p:ph sz="half" idx="1"/>
          </p:nvPr>
        </p:nvSpPr>
        <p:spPr/>
        <p:txBody>
          <a:bodyPr/>
          <a:lstStyle/>
          <a:p>
            <a:endParaRPr lang="en-US"/>
          </a:p>
        </p:txBody>
      </p:sp>
      <p:pic>
        <p:nvPicPr>
          <p:cNvPr id="4" name="Picture 3"/>
          <p:cNvPicPr>
            <a:picLocks noChangeAspect="1"/>
          </p:cNvPicPr>
          <p:nvPr/>
        </p:nvPicPr>
        <p:blipFill>
          <a:blip r:embed="rId3"/>
          <a:stretch>
            <a:fillRect/>
          </a:stretch>
        </p:blipFill>
        <p:spPr>
          <a:xfrm>
            <a:off x="911975" y="2160589"/>
            <a:ext cx="3949393" cy="3777073"/>
          </a:xfrm>
          <a:prstGeom prst="rect">
            <a:avLst/>
          </a:prstGeom>
        </p:spPr>
      </p:pic>
    </p:spTree>
    <p:extLst>
      <p:ext uri="{BB962C8B-B14F-4D97-AF65-F5344CB8AC3E}">
        <p14:creationId xmlns:p14="http://schemas.microsoft.com/office/powerpoint/2010/main" val="22626133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OPAMP-Relaxation Oscillator</a:t>
            </a:r>
          </a:p>
        </p:txBody>
      </p:sp>
      <p:pic>
        <p:nvPicPr>
          <p:cNvPr id="5" name="Content Placeholder 4"/>
          <p:cNvPicPr>
            <a:picLocks noGrp="1" noChangeAspect="1"/>
          </p:cNvPicPr>
          <p:nvPr>
            <p:ph sz="half" idx="1"/>
          </p:nvPr>
        </p:nvPicPr>
        <p:blipFill>
          <a:blip r:embed="rId2"/>
          <a:stretch>
            <a:fillRect/>
          </a:stretch>
        </p:blipFill>
        <p:spPr>
          <a:xfrm>
            <a:off x="567159" y="2160589"/>
            <a:ext cx="4131047" cy="3082743"/>
          </a:xfrm>
          <a:prstGeom prst="rect">
            <a:avLst/>
          </a:prstGeom>
        </p:spPr>
      </p:pic>
      <p:pic>
        <p:nvPicPr>
          <p:cNvPr id="6" name="Content Placeholder 5"/>
          <p:cNvPicPr>
            <a:picLocks noGrp="1" noChangeAspect="1"/>
          </p:cNvPicPr>
          <p:nvPr>
            <p:ph sz="half" idx="2"/>
          </p:nvPr>
        </p:nvPicPr>
        <p:blipFill>
          <a:blip r:embed="rId3"/>
          <a:stretch>
            <a:fillRect/>
          </a:stretch>
        </p:blipFill>
        <p:spPr>
          <a:xfrm>
            <a:off x="5089524" y="2160589"/>
            <a:ext cx="4980451" cy="3082743"/>
          </a:xfrm>
          <a:prstGeom prst="rect">
            <a:avLst/>
          </a:prstGeom>
        </p:spPr>
      </p:pic>
    </p:spTree>
    <p:extLst>
      <p:ext uri="{BB962C8B-B14F-4D97-AF65-F5344CB8AC3E}">
        <p14:creationId xmlns:p14="http://schemas.microsoft.com/office/powerpoint/2010/main" val="34623939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Digital to Analog Converter(D/A Converters</a:t>
            </a:r>
          </a:p>
        </p:txBody>
      </p:sp>
      <p:sp>
        <p:nvSpPr>
          <p:cNvPr id="3" name="Content Placeholder 2"/>
          <p:cNvSpPr>
            <a:spLocks noGrp="1"/>
          </p:cNvSpPr>
          <p:nvPr>
            <p:ph sz="half" idx="1"/>
          </p:nvPr>
        </p:nvSpPr>
        <p:spPr>
          <a:xfrm>
            <a:off x="791633" y="1777078"/>
            <a:ext cx="4184035" cy="3880772"/>
          </a:xfrm>
        </p:spPr>
        <p:txBody>
          <a:bodyPr/>
          <a:lstStyle/>
          <a:p>
            <a:r>
              <a:rPr lang="en-US" dirty="0"/>
              <a:t>1. Binary weighted D/ A Converter</a:t>
            </a:r>
          </a:p>
          <a:p>
            <a:r>
              <a:rPr lang="en-US" dirty="0"/>
              <a:t>2. R/ 2R Ladder D/A Converter  </a:t>
            </a:r>
          </a:p>
        </p:txBody>
      </p:sp>
      <p:sp>
        <p:nvSpPr>
          <p:cNvPr id="9" name="Content Placeholder 3"/>
          <p:cNvSpPr txBox="1">
            <a:spLocks/>
          </p:cNvSpPr>
          <p:nvPr/>
        </p:nvSpPr>
        <p:spPr>
          <a:xfrm>
            <a:off x="5390960" y="4555417"/>
            <a:ext cx="6137814" cy="25443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10" name="Picture 2" descr="Digital-to-Analog Converter Circuit - Binary-Weighted Resistors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26" y="3152823"/>
            <a:ext cx="4447899" cy="330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3"/>
          <p:cNvSpPr txBox="1">
            <a:spLocks/>
          </p:cNvSpPr>
          <p:nvPr/>
        </p:nvSpPr>
        <p:spPr>
          <a:xfrm>
            <a:off x="1113885" y="2619794"/>
            <a:ext cx="802682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1. Binary weighted D/ A Converter</a:t>
            </a:r>
          </a:p>
          <a:p>
            <a:endParaRPr lang="en-US" dirty="0"/>
          </a:p>
        </p:txBody>
      </p:sp>
      <p:pic>
        <p:nvPicPr>
          <p:cNvPr id="1027" name="Picture 3" descr="Digital-to-Analog Converter Circuit - Binary-Weighted Resistors Method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867" y="3509653"/>
            <a:ext cx="38481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5850577" y="1340895"/>
            <a:ext cx="4682836" cy="1359346"/>
          </a:xfrm>
          <a:prstGeom prst="rect">
            <a:avLst/>
          </a:prstGeom>
        </p:spPr>
        <p:txBody>
          <a:bodyPr wrap="square">
            <a:spAutoFit/>
          </a:bodyPr>
          <a:lstStyle/>
          <a:p>
            <a:pPr marL="171450" marR="0" lvl="0" indent="-171450" algn="just" fontAlgn="base">
              <a:spcBef>
                <a:spcPts val="0"/>
              </a:spcBef>
              <a:spcAft>
                <a:spcPts val="600"/>
              </a:spcAft>
              <a:buSzPts val="1000"/>
              <a:buFont typeface="Arial" panose="020B0604020202020204" pitchFamily="34" charset="0"/>
              <a:buChar char="•"/>
              <a:tabLst>
                <a:tab pos="457200" algn="l"/>
              </a:tabLst>
            </a:pPr>
            <a:r>
              <a:rPr lang="en-US" sz="1100" dirty="0">
                <a:latin typeface="Times New Roman" panose="02020603050405020304" pitchFamily="18" charset="0"/>
                <a:ea typeface="Times New Roman" panose="02020603050405020304" pitchFamily="18" charset="0"/>
              </a:rPr>
              <a:t> </a:t>
            </a:r>
            <a:r>
              <a:rPr lang="en-US" sz="1100" b="1" dirty="0">
                <a:latin typeface="Times New Roman" panose="02020603050405020304" pitchFamily="18" charset="0"/>
                <a:ea typeface="Times New Roman" panose="02020603050405020304" pitchFamily="18" charset="0"/>
              </a:rPr>
              <a:t>if b0 is closed</a:t>
            </a:r>
          </a:p>
          <a:p>
            <a:pPr marL="171450" indent="-171450" algn="just" fontAlgn="base">
              <a:spcAft>
                <a:spcPts val="1950"/>
              </a:spcAft>
              <a:buFont typeface="Arial" panose="020B0604020202020204" pitchFamily="34" charset="0"/>
              <a:buChar char="•"/>
            </a:pPr>
            <a:r>
              <a:rPr lang="en-US" sz="1100" b="1" kern="1100" dirty="0">
                <a:latin typeface="Times New Roman" panose="02020603050405020304" pitchFamily="18" charset="0"/>
                <a:ea typeface="Times New Roman" panose="02020603050405020304" pitchFamily="18" charset="0"/>
              </a:rPr>
              <a:t>It will be connected directly  to the +5V.</a:t>
            </a:r>
          </a:p>
          <a:p>
            <a:pPr marL="171450" indent="-171450" algn="just" fontAlgn="base">
              <a:spcAft>
                <a:spcPts val="1950"/>
              </a:spcAft>
              <a:buFont typeface="Arial" panose="020B0604020202020204" pitchFamily="34" charset="0"/>
              <a:buChar char="•"/>
            </a:pPr>
            <a:r>
              <a:rPr lang="en-US" sz="1100" b="1" kern="1100" dirty="0">
                <a:latin typeface="Times New Roman" panose="02020603050405020304" pitchFamily="18" charset="0"/>
                <a:ea typeface="Times New Roman" panose="02020603050405020304" pitchFamily="18" charset="0"/>
              </a:rPr>
              <a:t>Thus, voltage across R = 5V</a:t>
            </a:r>
          </a:p>
          <a:p>
            <a:pPr algn="just" fontAlgn="base">
              <a:spcAft>
                <a:spcPts val="1950"/>
              </a:spcAft>
            </a:pPr>
            <a:r>
              <a:rPr lang="en-US" sz="1100" b="1" dirty="0">
                <a:latin typeface="Times New Roman" panose="02020603050405020304" pitchFamily="18" charset="0"/>
                <a:ea typeface="Times New Roman" panose="02020603050405020304" pitchFamily="18" charset="0"/>
              </a:rPr>
              <a:t>Current through R = 5V/10kohm = 0.5mA</a:t>
            </a:r>
            <a:endParaRPr lang="en-US" sz="1100" b="1" dirty="0">
              <a:effectLst/>
              <a:latin typeface="Times New Roman" panose="02020603050405020304" pitchFamily="18" charset="0"/>
              <a:ea typeface="Times New Roman" panose="02020603050405020304" pitchFamily="18" charset="0"/>
            </a:endParaRPr>
          </a:p>
        </p:txBody>
      </p:sp>
      <p:pic>
        <p:nvPicPr>
          <p:cNvPr id="1026" name="Picture 2"/>
          <p:cNvPicPr>
            <a:picLocks noChangeAspect="1" noChangeArrowheads="1"/>
          </p:cNvPicPr>
          <p:nvPr/>
        </p:nvPicPr>
        <p:blipFill>
          <a:blip r:embed="rId4"/>
          <a:srcRect/>
          <a:stretch>
            <a:fillRect/>
          </a:stretch>
        </p:blipFill>
        <p:spPr bwMode="auto">
          <a:xfrm>
            <a:off x="5716642" y="2768490"/>
            <a:ext cx="3669096" cy="636862"/>
          </a:xfrm>
          <a:prstGeom prst="rect">
            <a:avLst/>
          </a:prstGeom>
          <a:noFill/>
          <a:ln w="9525">
            <a:noFill/>
            <a:miter lim="800000"/>
            <a:headEnd/>
            <a:tailEnd/>
          </a:ln>
          <a:effectLst/>
        </p:spPr>
      </p:pic>
    </p:spTree>
    <p:extLst>
      <p:ext uri="{BB962C8B-B14F-4D97-AF65-F5344CB8AC3E}">
        <p14:creationId xmlns:p14="http://schemas.microsoft.com/office/powerpoint/2010/main" val="37826277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Digital to Analog Converter(D/A Converters</a:t>
            </a:r>
          </a:p>
        </p:txBody>
      </p:sp>
      <p:sp>
        <p:nvSpPr>
          <p:cNvPr id="3" name="Content Placeholder 2"/>
          <p:cNvSpPr>
            <a:spLocks noGrp="1"/>
          </p:cNvSpPr>
          <p:nvPr>
            <p:ph sz="half" idx="1"/>
          </p:nvPr>
        </p:nvSpPr>
        <p:spPr>
          <a:xfrm>
            <a:off x="791633" y="1777078"/>
            <a:ext cx="4184035" cy="3880772"/>
          </a:xfrm>
        </p:spPr>
        <p:txBody>
          <a:bodyPr/>
          <a:lstStyle/>
          <a:p>
            <a:r>
              <a:rPr lang="en-US" dirty="0"/>
              <a:t>1. Binary weighted D/ A Converter</a:t>
            </a:r>
          </a:p>
          <a:p>
            <a:r>
              <a:rPr lang="en-US" dirty="0"/>
              <a:t>2. R/ 2R Ladder D/A Converter  </a:t>
            </a:r>
          </a:p>
        </p:txBody>
      </p:sp>
      <p:sp>
        <p:nvSpPr>
          <p:cNvPr id="9" name="Content Placeholder 3"/>
          <p:cNvSpPr txBox="1">
            <a:spLocks/>
          </p:cNvSpPr>
          <p:nvPr/>
        </p:nvSpPr>
        <p:spPr>
          <a:xfrm>
            <a:off x="5390960" y="4555417"/>
            <a:ext cx="6137814" cy="25443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10" name="Picture 2" descr="Digital-to-Analog Converter Circuit - Binary-Weighted Resistors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26" y="3152823"/>
            <a:ext cx="4447899" cy="330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3"/>
          <p:cNvSpPr txBox="1">
            <a:spLocks/>
          </p:cNvSpPr>
          <p:nvPr/>
        </p:nvSpPr>
        <p:spPr>
          <a:xfrm>
            <a:off x="1113885" y="2619794"/>
            <a:ext cx="802682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1. Binary weighted D/ A Converter</a:t>
            </a:r>
          </a:p>
          <a:p>
            <a:endParaRPr lang="en-US" dirty="0"/>
          </a:p>
        </p:txBody>
      </p:sp>
      <p:sp>
        <p:nvSpPr>
          <p:cNvPr id="13" name="Rectangle 12"/>
          <p:cNvSpPr/>
          <p:nvPr/>
        </p:nvSpPr>
        <p:spPr>
          <a:xfrm>
            <a:off x="5850577" y="1340895"/>
            <a:ext cx="4682836" cy="1359346"/>
          </a:xfrm>
          <a:prstGeom prst="rect">
            <a:avLst/>
          </a:prstGeom>
        </p:spPr>
        <p:txBody>
          <a:bodyPr wrap="square">
            <a:spAutoFit/>
          </a:bodyPr>
          <a:lstStyle/>
          <a:p>
            <a:pPr marL="171450" marR="0" lvl="0" indent="-171450" algn="just" fontAlgn="base">
              <a:spcBef>
                <a:spcPts val="0"/>
              </a:spcBef>
              <a:spcAft>
                <a:spcPts val="600"/>
              </a:spcAft>
              <a:buSzPts val="1000"/>
              <a:buFont typeface="Arial" panose="020B0604020202020204" pitchFamily="34" charset="0"/>
              <a:buChar char="•"/>
              <a:tabLst>
                <a:tab pos="457200" algn="l"/>
              </a:tabLst>
            </a:pPr>
            <a:r>
              <a:rPr lang="en-US" sz="1100" dirty="0">
                <a:latin typeface="Times New Roman" panose="02020603050405020304" pitchFamily="18" charset="0"/>
                <a:ea typeface="Times New Roman" panose="02020603050405020304" pitchFamily="18" charset="0"/>
              </a:rPr>
              <a:t> </a:t>
            </a:r>
            <a:r>
              <a:rPr lang="en-US" sz="1100" b="1" dirty="0">
                <a:latin typeface="Times New Roman" panose="02020603050405020304" pitchFamily="18" charset="0"/>
                <a:ea typeface="Times New Roman" panose="02020603050405020304" pitchFamily="18" charset="0"/>
              </a:rPr>
              <a:t>if b0 is closed</a:t>
            </a:r>
          </a:p>
          <a:p>
            <a:pPr marL="171450" indent="-171450" algn="just" fontAlgn="base">
              <a:spcAft>
                <a:spcPts val="1950"/>
              </a:spcAft>
              <a:buFont typeface="Arial" panose="020B0604020202020204" pitchFamily="34" charset="0"/>
              <a:buChar char="•"/>
            </a:pPr>
            <a:r>
              <a:rPr lang="en-US" sz="1100" b="1" kern="1100" dirty="0">
                <a:latin typeface="Times New Roman" panose="02020603050405020304" pitchFamily="18" charset="0"/>
                <a:ea typeface="Times New Roman" panose="02020603050405020304" pitchFamily="18" charset="0"/>
              </a:rPr>
              <a:t>It will be connected directly  to the +5V.</a:t>
            </a:r>
          </a:p>
          <a:p>
            <a:pPr marL="171450" indent="-171450" algn="just" fontAlgn="base">
              <a:spcAft>
                <a:spcPts val="1950"/>
              </a:spcAft>
              <a:buFont typeface="Arial" panose="020B0604020202020204" pitchFamily="34" charset="0"/>
              <a:buChar char="•"/>
            </a:pPr>
            <a:r>
              <a:rPr lang="en-US" sz="1100" b="1" kern="1100" dirty="0">
                <a:latin typeface="Times New Roman" panose="02020603050405020304" pitchFamily="18" charset="0"/>
                <a:ea typeface="Times New Roman" panose="02020603050405020304" pitchFamily="18" charset="0"/>
              </a:rPr>
              <a:t>Thus, voltage across R = 5V</a:t>
            </a:r>
          </a:p>
          <a:p>
            <a:pPr algn="just" fontAlgn="base">
              <a:spcAft>
                <a:spcPts val="1950"/>
              </a:spcAft>
            </a:pPr>
            <a:r>
              <a:rPr lang="en-US" sz="1100" b="1" dirty="0">
                <a:latin typeface="Times New Roman" panose="02020603050405020304" pitchFamily="18" charset="0"/>
                <a:ea typeface="Times New Roman" panose="02020603050405020304" pitchFamily="18" charset="0"/>
              </a:rPr>
              <a:t>Current through R = 5V/10kohm = 0.5mA</a:t>
            </a:r>
            <a:endParaRPr lang="en-US" sz="1100" b="1" dirty="0">
              <a:effectLst/>
              <a:latin typeface="Times New Roman" panose="02020603050405020304" pitchFamily="18" charset="0"/>
              <a:ea typeface="Times New Roman" panose="02020603050405020304" pitchFamily="18" charset="0"/>
            </a:endParaRPr>
          </a:p>
        </p:txBody>
      </p:sp>
      <p:pic>
        <p:nvPicPr>
          <p:cNvPr id="1026" name="Picture 2"/>
          <p:cNvPicPr>
            <a:picLocks noChangeAspect="1" noChangeArrowheads="1"/>
          </p:cNvPicPr>
          <p:nvPr/>
        </p:nvPicPr>
        <p:blipFill>
          <a:blip r:embed="rId3"/>
          <a:srcRect/>
          <a:stretch>
            <a:fillRect/>
          </a:stretch>
        </p:blipFill>
        <p:spPr bwMode="auto">
          <a:xfrm>
            <a:off x="5716642" y="2768490"/>
            <a:ext cx="3669096" cy="636862"/>
          </a:xfrm>
          <a:prstGeom prst="rect">
            <a:avLst/>
          </a:prstGeom>
          <a:noFill/>
          <a:ln w="9525">
            <a:noFill/>
            <a:miter lim="800000"/>
            <a:headEnd/>
            <a:tailEnd/>
          </a:ln>
          <a:effectLst/>
        </p:spPr>
      </p:pic>
      <p:sp>
        <p:nvSpPr>
          <p:cNvPr id="11" name="Rectangle 10"/>
          <p:cNvSpPr/>
          <p:nvPr/>
        </p:nvSpPr>
        <p:spPr>
          <a:xfrm>
            <a:off x="5538952" y="3733912"/>
            <a:ext cx="6096000" cy="2308324"/>
          </a:xfrm>
          <a:prstGeom prst="rect">
            <a:avLst/>
          </a:prstGeom>
        </p:spPr>
        <p:txBody>
          <a:bodyPr>
            <a:spAutoFit/>
          </a:bodyPr>
          <a:lstStyle/>
          <a:p>
            <a:r>
              <a:rPr lang="en-IN" b="1" dirty="0"/>
              <a:t>Advantages</a:t>
            </a:r>
            <a:r>
              <a:rPr lang="en-IN" dirty="0"/>
              <a:t>:</a:t>
            </a:r>
            <a:br>
              <a:rPr lang="en-IN" dirty="0"/>
            </a:br>
            <a:r>
              <a:rPr lang="en-IN" dirty="0"/>
              <a:t>• It is Simple in Construction.</a:t>
            </a:r>
            <a:br>
              <a:rPr lang="en-IN" dirty="0"/>
            </a:br>
            <a:r>
              <a:rPr lang="en-IN" dirty="0"/>
              <a:t>• It provides fast conversion.</a:t>
            </a:r>
            <a:br>
              <a:rPr lang="en-IN" dirty="0"/>
            </a:br>
            <a:r>
              <a:rPr lang="en-IN" b="1" dirty="0"/>
              <a:t>Disadvantages</a:t>
            </a:r>
            <a:r>
              <a:rPr lang="en-IN" dirty="0"/>
              <a:t>:</a:t>
            </a:r>
            <a:br>
              <a:rPr lang="en-IN" dirty="0"/>
            </a:br>
            <a:r>
              <a:rPr lang="en-IN" dirty="0"/>
              <a:t>• This type requires large range of resistors with necessary high precision for low resistors.</a:t>
            </a:r>
            <a:br>
              <a:rPr lang="en-IN" dirty="0"/>
            </a:br>
            <a:r>
              <a:rPr lang="en-IN" dirty="0"/>
              <a:t>• Can be expensive. Hence resolution is limited to 8-bit size.</a:t>
            </a:r>
          </a:p>
        </p:txBody>
      </p:sp>
    </p:spTree>
    <p:extLst>
      <p:ext uri="{BB962C8B-B14F-4D97-AF65-F5344CB8AC3E}">
        <p14:creationId xmlns:p14="http://schemas.microsoft.com/office/powerpoint/2010/main" val="37826277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Digital to Analog Converter(D/A Converters</a:t>
            </a:r>
          </a:p>
        </p:txBody>
      </p:sp>
      <p:sp>
        <p:nvSpPr>
          <p:cNvPr id="3" name="Content Placeholder 2"/>
          <p:cNvSpPr>
            <a:spLocks noGrp="1"/>
          </p:cNvSpPr>
          <p:nvPr>
            <p:ph sz="half" idx="1"/>
          </p:nvPr>
        </p:nvSpPr>
        <p:spPr>
          <a:xfrm>
            <a:off x="791633" y="1777078"/>
            <a:ext cx="4184035" cy="3880772"/>
          </a:xfrm>
        </p:spPr>
        <p:txBody>
          <a:bodyPr/>
          <a:lstStyle/>
          <a:p>
            <a:r>
              <a:rPr lang="en-US" dirty="0"/>
              <a:t> R/ 2R Ladder D/A Converter  </a:t>
            </a:r>
          </a:p>
        </p:txBody>
      </p:sp>
      <p:sp>
        <p:nvSpPr>
          <p:cNvPr id="9" name="Content Placeholder 3"/>
          <p:cNvSpPr txBox="1">
            <a:spLocks/>
          </p:cNvSpPr>
          <p:nvPr/>
        </p:nvSpPr>
        <p:spPr>
          <a:xfrm>
            <a:off x="5390960" y="4555417"/>
            <a:ext cx="6137814" cy="25443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845096" y="2475186"/>
            <a:ext cx="4452117" cy="1676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079414" y="2739259"/>
            <a:ext cx="2828925" cy="12954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6028176" y="4029732"/>
            <a:ext cx="3021231" cy="657882"/>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1334814" y="4201675"/>
            <a:ext cx="3352800" cy="738187"/>
          </a:xfrm>
          <a:prstGeom prst="rect">
            <a:avLst/>
          </a:prstGeom>
          <a:noFill/>
          <a:ln w="9525">
            <a:noFill/>
            <a:miter lim="800000"/>
            <a:headEnd/>
            <a:tailEnd/>
          </a:ln>
          <a:effectLst/>
        </p:spPr>
      </p:pic>
    </p:spTree>
    <p:extLst>
      <p:ext uri="{BB962C8B-B14F-4D97-AF65-F5344CB8AC3E}">
        <p14:creationId xmlns:p14="http://schemas.microsoft.com/office/powerpoint/2010/main" val="37826277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Digital to Analog Converter(D/A Converters</a:t>
            </a:r>
          </a:p>
        </p:txBody>
      </p:sp>
      <p:sp>
        <p:nvSpPr>
          <p:cNvPr id="3" name="Content Placeholder 2"/>
          <p:cNvSpPr>
            <a:spLocks noGrp="1"/>
          </p:cNvSpPr>
          <p:nvPr>
            <p:ph sz="half" idx="1"/>
          </p:nvPr>
        </p:nvSpPr>
        <p:spPr>
          <a:xfrm>
            <a:off x="791633" y="1777078"/>
            <a:ext cx="4184035" cy="3880772"/>
          </a:xfrm>
        </p:spPr>
        <p:txBody>
          <a:bodyPr/>
          <a:lstStyle/>
          <a:p>
            <a:r>
              <a:rPr lang="en-US" dirty="0"/>
              <a:t> R/ 2R Ladder D/A Converter  </a:t>
            </a:r>
          </a:p>
        </p:txBody>
      </p:sp>
      <p:sp>
        <p:nvSpPr>
          <p:cNvPr id="9" name="Content Placeholder 3"/>
          <p:cNvSpPr txBox="1">
            <a:spLocks/>
          </p:cNvSpPr>
          <p:nvPr/>
        </p:nvSpPr>
        <p:spPr>
          <a:xfrm>
            <a:off x="5390960" y="4555417"/>
            <a:ext cx="6137814" cy="25443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845096" y="2475186"/>
            <a:ext cx="4452117" cy="16764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1334814" y="4201675"/>
            <a:ext cx="3352800" cy="738187"/>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5624840" y="2207172"/>
            <a:ext cx="5463573" cy="3394842"/>
          </a:xfrm>
          <a:prstGeom prst="rect">
            <a:avLst/>
          </a:prstGeom>
          <a:noFill/>
          <a:ln w="9525">
            <a:noFill/>
            <a:miter lim="800000"/>
            <a:headEnd/>
            <a:tailEnd/>
          </a:ln>
          <a:effectLst/>
        </p:spPr>
      </p:pic>
    </p:spTree>
    <p:extLst>
      <p:ext uri="{BB962C8B-B14F-4D97-AF65-F5344CB8AC3E}">
        <p14:creationId xmlns:p14="http://schemas.microsoft.com/office/powerpoint/2010/main" val="37826277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Digital to Analog Converter(D/A Converters</a:t>
            </a:r>
          </a:p>
        </p:txBody>
      </p:sp>
      <p:sp>
        <p:nvSpPr>
          <p:cNvPr id="3" name="Content Placeholder 2"/>
          <p:cNvSpPr>
            <a:spLocks noGrp="1"/>
          </p:cNvSpPr>
          <p:nvPr>
            <p:ph sz="half" idx="1"/>
          </p:nvPr>
        </p:nvSpPr>
        <p:spPr>
          <a:xfrm>
            <a:off x="791633" y="1777078"/>
            <a:ext cx="4184035" cy="3880772"/>
          </a:xfrm>
        </p:spPr>
        <p:txBody>
          <a:bodyPr/>
          <a:lstStyle/>
          <a:p>
            <a:r>
              <a:rPr lang="en-US" dirty="0"/>
              <a:t> R/ 2R Ladder D/A Converter  </a:t>
            </a:r>
          </a:p>
        </p:txBody>
      </p:sp>
      <p:sp>
        <p:nvSpPr>
          <p:cNvPr id="9" name="Content Placeholder 3"/>
          <p:cNvSpPr txBox="1">
            <a:spLocks/>
          </p:cNvSpPr>
          <p:nvPr/>
        </p:nvSpPr>
        <p:spPr>
          <a:xfrm>
            <a:off x="5390960" y="4555417"/>
            <a:ext cx="6137814" cy="25443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845096" y="2475186"/>
            <a:ext cx="4452117" cy="1676400"/>
          </a:xfrm>
          <a:prstGeom prst="rect">
            <a:avLst/>
          </a:prstGeom>
          <a:noFill/>
          <a:ln w="9525">
            <a:noFill/>
            <a:miter lim="800000"/>
            <a:headEnd/>
            <a:tailEnd/>
          </a:ln>
          <a:effectLst/>
        </p:spPr>
      </p:pic>
      <p:sp>
        <p:nvSpPr>
          <p:cNvPr id="10" name="Rectangle 9"/>
          <p:cNvSpPr/>
          <p:nvPr/>
        </p:nvSpPr>
        <p:spPr>
          <a:xfrm>
            <a:off x="5349765" y="2358921"/>
            <a:ext cx="6096000" cy="2308324"/>
          </a:xfrm>
          <a:prstGeom prst="rect">
            <a:avLst/>
          </a:prstGeom>
        </p:spPr>
        <p:txBody>
          <a:bodyPr>
            <a:spAutoFit/>
          </a:bodyPr>
          <a:lstStyle/>
          <a:p>
            <a:r>
              <a:rPr lang="en-IN" b="1" dirty="0"/>
              <a:t>Advantages:</a:t>
            </a:r>
            <a:r>
              <a:rPr lang="en-IN" dirty="0"/>
              <a:t/>
            </a:r>
            <a:br>
              <a:rPr lang="en-IN" dirty="0"/>
            </a:br>
            <a:r>
              <a:rPr lang="en-IN" dirty="0"/>
              <a:t>• Only two resistor values are used in R-2R ladder type.</a:t>
            </a:r>
            <a:br>
              <a:rPr lang="en-IN" dirty="0"/>
            </a:br>
            <a:r>
              <a:rPr lang="en-IN" dirty="0"/>
              <a:t>• It does not need as precision resistors as Binary weighted DACs.</a:t>
            </a:r>
            <a:br>
              <a:rPr lang="en-IN" dirty="0"/>
            </a:br>
            <a:r>
              <a:rPr lang="en-IN" dirty="0"/>
              <a:t>• It is cheap and easy to manufacture.</a:t>
            </a:r>
            <a:br>
              <a:rPr lang="en-IN" dirty="0"/>
            </a:br>
            <a:r>
              <a:rPr lang="en-IN" dirty="0"/>
              <a:t/>
            </a:r>
            <a:br>
              <a:rPr lang="en-IN" dirty="0"/>
            </a:br>
            <a:r>
              <a:rPr lang="en-IN" b="1" dirty="0"/>
              <a:t>Disadvantages:</a:t>
            </a:r>
            <a:r>
              <a:rPr lang="en-IN" dirty="0"/>
              <a:t/>
            </a:r>
            <a:br>
              <a:rPr lang="en-IN" dirty="0"/>
            </a:br>
            <a:r>
              <a:rPr lang="en-IN" dirty="0"/>
              <a:t>• It has slower conversion rate.</a:t>
            </a:r>
          </a:p>
        </p:txBody>
      </p:sp>
    </p:spTree>
    <p:extLst>
      <p:ext uri="{BB962C8B-B14F-4D97-AF65-F5344CB8AC3E}">
        <p14:creationId xmlns:p14="http://schemas.microsoft.com/office/powerpoint/2010/main" val="37826277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Digital to Analog Converter(D/A Converters</a:t>
            </a:r>
          </a:p>
        </p:txBody>
      </p:sp>
      <p:sp>
        <p:nvSpPr>
          <p:cNvPr id="3" name="Content Placeholder 2"/>
          <p:cNvSpPr>
            <a:spLocks noGrp="1"/>
          </p:cNvSpPr>
          <p:nvPr>
            <p:ph sz="half" idx="1"/>
          </p:nvPr>
        </p:nvSpPr>
        <p:spPr>
          <a:xfrm>
            <a:off x="791633" y="1777078"/>
            <a:ext cx="7353884" cy="4865460"/>
          </a:xfrm>
        </p:spPr>
        <p:txBody>
          <a:bodyPr>
            <a:normAutofit fontScale="85000" lnSpcReduction="10000"/>
          </a:bodyPr>
          <a:lstStyle/>
          <a:p>
            <a:r>
              <a:rPr lang="en-US" sz="2000" dirty="0"/>
              <a:t> R/ 2R Ladder D/A Converter</a:t>
            </a:r>
          </a:p>
          <a:p>
            <a:r>
              <a:rPr lang="en-US" sz="2000" dirty="0"/>
              <a:t>Design a 6 bit R-2R ladder Network if </a:t>
            </a:r>
            <a:r>
              <a:rPr lang="en-US" sz="2000" dirty="0" err="1"/>
              <a:t>Vlow</a:t>
            </a:r>
            <a:r>
              <a:rPr lang="en-US" sz="2000" dirty="0"/>
              <a:t>=1V and </a:t>
            </a:r>
            <a:r>
              <a:rPr lang="en-US" sz="2000" dirty="0" err="1"/>
              <a:t>Vhigh</a:t>
            </a:r>
            <a:r>
              <a:rPr lang="en-US" sz="2000" dirty="0"/>
              <a:t> =6V, Given the following input  Write the circuitry of 6-bit R/2R Ladder N/W</a:t>
            </a:r>
            <a:endParaRPr lang="en-IN" sz="2000" dirty="0"/>
          </a:p>
          <a:p>
            <a:r>
              <a:rPr lang="en-US" sz="2000" dirty="0"/>
              <a:t>V0= - (b5/2+b4/4+b3/8+b2/16+b1/32+b0/64)</a:t>
            </a:r>
            <a:endParaRPr lang="en-IN" sz="2000" dirty="0"/>
          </a:p>
          <a:p>
            <a:r>
              <a:rPr lang="en-US" sz="2000" dirty="0"/>
              <a:t>If the Input is with </a:t>
            </a:r>
            <a:r>
              <a:rPr lang="en-US" sz="2000" dirty="0" err="1"/>
              <a:t>Vhigh</a:t>
            </a:r>
            <a:r>
              <a:rPr lang="en-US" sz="2000" dirty="0"/>
              <a:t>=6V and </a:t>
            </a:r>
            <a:r>
              <a:rPr lang="en-US" sz="2000" dirty="0" err="1"/>
              <a:t>Vlow</a:t>
            </a:r>
            <a:r>
              <a:rPr lang="en-US" sz="2000" dirty="0"/>
              <a:t>=1V, find the output for the following input</a:t>
            </a:r>
            <a:endParaRPr lang="en-IN" sz="2000" dirty="0"/>
          </a:p>
          <a:p>
            <a:r>
              <a:rPr lang="en-US" sz="2000" dirty="0" err="1"/>
              <a:t>i</a:t>
            </a:r>
            <a:r>
              <a:rPr lang="en-US" sz="2000" dirty="0"/>
              <a:t>/p=010101</a:t>
            </a:r>
            <a:endParaRPr lang="en-IN" sz="2000" dirty="0"/>
          </a:p>
          <a:p>
            <a:r>
              <a:rPr lang="en-US" sz="2000" dirty="0"/>
              <a:t>V0=-(1/2+6/4+1/8+6/16+1/32+6/64)</a:t>
            </a:r>
            <a:endParaRPr lang="en-IN" sz="2000" dirty="0"/>
          </a:p>
          <a:p>
            <a:r>
              <a:rPr lang="en-US" sz="2000" dirty="0"/>
              <a:t>     = -(0.5+1.5+0.125+.375+0.03125+0.09375)</a:t>
            </a:r>
            <a:endParaRPr lang="en-IN" sz="2000" dirty="0"/>
          </a:p>
          <a:p>
            <a:r>
              <a:rPr lang="en-US" sz="2000" dirty="0"/>
              <a:t>       = - 2.6249</a:t>
            </a:r>
            <a:endParaRPr lang="en-IN" sz="2000" dirty="0"/>
          </a:p>
          <a:p>
            <a:r>
              <a:rPr lang="en-US" sz="2000" dirty="0" err="1"/>
              <a:t>i</a:t>
            </a:r>
            <a:r>
              <a:rPr lang="en-US" sz="2000" dirty="0"/>
              <a:t>/p=101010</a:t>
            </a:r>
            <a:endParaRPr lang="en-IN" sz="2000" dirty="0"/>
          </a:p>
          <a:p>
            <a:r>
              <a:rPr lang="en-US" sz="2000" dirty="0"/>
              <a:t> V0= - (6/2+1/4+6/8+1/16+6/32+1/64)</a:t>
            </a:r>
            <a:endParaRPr lang="en-IN" sz="2000" dirty="0"/>
          </a:p>
          <a:p>
            <a:r>
              <a:rPr lang="en-US" sz="2000" dirty="0"/>
              <a:t>     = - (3+0.25+0.75+0.0625+0.1875+0.015625)</a:t>
            </a:r>
            <a:endParaRPr lang="en-IN" sz="2000" dirty="0"/>
          </a:p>
          <a:p>
            <a:r>
              <a:rPr lang="en-US" sz="2000" dirty="0"/>
              <a:t>     =-4.26525</a:t>
            </a:r>
            <a:endParaRPr lang="en-IN" sz="2000" dirty="0"/>
          </a:p>
          <a:p>
            <a:endParaRPr lang="en-US" sz="2000" dirty="0"/>
          </a:p>
        </p:txBody>
      </p:sp>
      <p:sp>
        <p:nvSpPr>
          <p:cNvPr id="9" name="Content Placeholder 3"/>
          <p:cNvSpPr txBox="1">
            <a:spLocks/>
          </p:cNvSpPr>
          <p:nvPr/>
        </p:nvSpPr>
        <p:spPr>
          <a:xfrm>
            <a:off x="5390960" y="4555417"/>
            <a:ext cx="6137814" cy="25443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3782627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a:t>
            </a:r>
            <a:r>
              <a:rPr lang="en-US" dirty="0" err="1"/>
              <a:t>OPAMPBlock</a:t>
            </a:r>
            <a:r>
              <a:rPr lang="en-US" dirty="0"/>
              <a:t> Schematic arrangement of typical  OPAMP</a:t>
            </a:r>
          </a:p>
        </p:txBody>
      </p:sp>
      <p:sp>
        <p:nvSpPr>
          <p:cNvPr id="3" name="Subtitle 2"/>
          <p:cNvSpPr>
            <a:spLocks noGrp="1"/>
          </p:cNvSpPr>
          <p:nvPr>
            <p:ph sz="half" idx="1"/>
          </p:nvPr>
        </p:nvSpPr>
        <p:spPr/>
        <p:txBody>
          <a:bodyPr/>
          <a:lstStyle/>
          <a:p>
            <a:pPr algn="l"/>
            <a:r>
              <a:rPr lang="en-US" dirty="0"/>
              <a:t> </a:t>
            </a:r>
          </a:p>
        </p:txBody>
      </p:sp>
      <p:pic>
        <p:nvPicPr>
          <p:cNvPr id="8" name="Content Placeholder 7"/>
          <p:cNvPicPr>
            <a:picLocks noGrp="1" noChangeAspect="1"/>
          </p:cNvPicPr>
          <p:nvPr>
            <p:ph sz="half" idx="2"/>
          </p:nvPr>
        </p:nvPicPr>
        <p:blipFill>
          <a:blip r:embed="rId2"/>
          <a:stretch>
            <a:fillRect/>
          </a:stretch>
        </p:blipFill>
        <p:spPr>
          <a:xfrm>
            <a:off x="6127668" y="1659443"/>
            <a:ext cx="4180114" cy="2631930"/>
          </a:xfrm>
          <a:prstGeom prst="rect">
            <a:avLst/>
          </a:prstGeom>
        </p:spPr>
      </p:pic>
      <p:pic>
        <p:nvPicPr>
          <p:cNvPr id="9" name="Picture 8"/>
          <p:cNvPicPr>
            <a:picLocks noChangeAspect="1"/>
          </p:cNvPicPr>
          <p:nvPr/>
        </p:nvPicPr>
        <p:blipFill>
          <a:blip r:embed="rId3"/>
          <a:stretch>
            <a:fillRect/>
          </a:stretch>
        </p:blipFill>
        <p:spPr>
          <a:xfrm>
            <a:off x="730332" y="1603169"/>
            <a:ext cx="4193970" cy="4092664"/>
          </a:xfrm>
          <a:prstGeom prst="rect">
            <a:avLst/>
          </a:prstGeom>
        </p:spPr>
      </p:pic>
      <p:sp>
        <p:nvSpPr>
          <p:cNvPr id="11" name="Rectangle 10"/>
          <p:cNvSpPr/>
          <p:nvPr/>
        </p:nvSpPr>
        <p:spPr>
          <a:xfrm>
            <a:off x="4924302" y="4495504"/>
            <a:ext cx="6096000" cy="1477328"/>
          </a:xfrm>
          <a:prstGeom prst="rect">
            <a:avLst/>
          </a:prstGeom>
        </p:spPr>
        <p:txBody>
          <a:bodyPr>
            <a:spAutoFit/>
          </a:bodyPr>
          <a:lstStyle/>
          <a:p>
            <a:r>
              <a:rPr lang="en-US" b="0" i="0" dirty="0">
                <a:solidFill>
                  <a:srgbClr val="202122"/>
                </a:solidFill>
                <a:effectLst/>
                <a:latin typeface="Arial" panose="020B0604020202020204" pitchFamily="34" charset="0"/>
              </a:rPr>
              <a:t>Class B Push Pull amplifier:</a:t>
            </a:r>
          </a:p>
          <a:p>
            <a:r>
              <a:rPr lang="en-US" b="0" i="0" dirty="0">
                <a:solidFill>
                  <a:srgbClr val="202122"/>
                </a:solidFill>
                <a:effectLst/>
                <a:latin typeface="Arial" panose="020B0604020202020204" pitchFamily="34" charset="0"/>
              </a:rPr>
              <a:t>The output power that can be achieved is higher than the continuous dissipation rating of either transistor or tube used alone and increases the power available for a given supply voltage</a:t>
            </a:r>
            <a:endParaRPr lang="en-US" dirty="0"/>
          </a:p>
        </p:txBody>
      </p:sp>
    </p:spTree>
    <p:extLst>
      <p:ext uri="{BB962C8B-B14F-4D97-AF65-F5344CB8AC3E}">
        <p14:creationId xmlns:p14="http://schemas.microsoft.com/office/powerpoint/2010/main" val="20295051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OPAMP- Digital to Analog Converter(D/A Converters</a:t>
            </a:r>
          </a:p>
        </p:txBody>
      </p:sp>
      <p:sp>
        <p:nvSpPr>
          <p:cNvPr id="3" name="Content Placeholder 2"/>
          <p:cNvSpPr>
            <a:spLocks noGrp="1"/>
          </p:cNvSpPr>
          <p:nvPr>
            <p:ph sz="half" idx="1"/>
          </p:nvPr>
        </p:nvSpPr>
        <p:spPr>
          <a:xfrm>
            <a:off x="791633" y="1777078"/>
            <a:ext cx="7353884" cy="4865460"/>
          </a:xfrm>
        </p:spPr>
        <p:txBody>
          <a:bodyPr>
            <a:normAutofit fontScale="85000" lnSpcReduction="10000"/>
          </a:bodyPr>
          <a:lstStyle/>
          <a:p>
            <a:r>
              <a:rPr lang="en-US" sz="2000" dirty="0"/>
              <a:t> R/ 2R Ladder D/A Converter</a:t>
            </a:r>
          </a:p>
          <a:p>
            <a:r>
              <a:rPr lang="en-US" sz="2000" dirty="0"/>
              <a:t>Design a 6 bit R-2R ladder Network if </a:t>
            </a:r>
            <a:r>
              <a:rPr lang="en-US" sz="2000" dirty="0" err="1"/>
              <a:t>Vlow</a:t>
            </a:r>
            <a:r>
              <a:rPr lang="en-US" sz="2000" dirty="0"/>
              <a:t>=1V and </a:t>
            </a:r>
            <a:r>
              <a:rPr lang="en-US" sz="2000" dirty="0" err="1"/>
              <a:t>Vhigh</a:t>
            </a:r>
            <a:r>
              <a:rPr lang="en-US" sz="2000" dirty="0"/>
              <a:t> =6V, Given the following input  Write the circuitry of 6-bit R/2R Ladder N/W</a:t>
            </a:r>
            <a:endParaRPr lang="en-IN" sz="2000" dirty="0"/>
          </a:p>
          <a:p>
            <a:r>
              <a:rPr lang="en-US" sz="2000" dirty="0"/>
              <a:t>V0= - (b5/2+b4/4+b3/8+b2/16+b1/32+b0/64)</a:t>
            </a:r>
            <a:endParaRPr lang="en-IN" sz="2000" dirty="0"/>
          </a:p>
          <a:p>
            <a:r>
              <a:rPr lang="en-US" sz="2000" dirty="0"/>
              <a:t>If the Input is with </a:t>
            </a:r>
            <a:r>
              <a:rPr lang="en-US" sz="2000" dirty="0" err="1"/>
              <a:t>Vhigh</a:t>
            </a:r>
            <a:r>
              <a:rPr lang="en-US" sz="2000" dirty="0"/>
              <a:t>=6V and </a:t>
            </a:r>
            <a:r>
              <a:rPr lang="en-US" sz="2000" dirty="0" err="1"/>
              <a:t>Vlow</a:t>
            </a:r>
            <a:r>
              <a:rPr lang="en-US" sz="2000" dirty="0"/>
              <a:t>=1V, find the output for the following input</a:t>
            </a:r>
            <a:endParaRPr lang="en-IN" sz="2000" dirty="0"/>
          </a:p>
          <a:p>
            <a:r>
              <a:rPr lang="en-US" sz="2000" dirty="0" err="1"/>
              <a:t>i</a:t>
            </a:r>
            <a:r>
              <a:rPr lang="en-US" sz="2000" dirty="0"/>
              <a:t>/p=111111</a:t>
            </a:r>
            <a:endParaRPr lang="en-IN" sz="2000" dirty="0"/>
          </a:p>
          <a:p>
            <a:r>
              <a:rPr lang="en-US" sz="2000" dirty="0"/>
              <a:t>V0 = - (6/2+6/4+6/8+6/16+6/32+6/64)</a:t>
            </a:r>
            <a:endParaRPr lang="en-IN" sz="2000" dirty="0"/>
          </a:p>
          <a:p>
            <a:r>
              <a:rPr lang="en-US" sz="2000" dirty="0"/>
              <a:t>    = - (3+1.5+0.75+.375+0.1875+0.09375)</a:t>
            </a:r>
            <a:endParaRPr lang="en-IN" sz="2000" dirty="0"/>
          </a:p>
          <a:p>
            <a:r>
              <a:rPr lang="en-US" sz="2000" dirty="0"/>
              <a:t>-5.90625</a:t>
            </a:r>
            <a:endParaRPr lang="en-IN" sz="2000" dirty="0"/>
          </a:p>
          <a:p>
            <a:r>
              <a:rPr lang="en-US" sz="2000" dirty="0"/>
              <a:t>iv)</a:t>
            </a:r>
            <a:r>
              <a:rPr lang="en-US" sz="2000" dirty="0" err="1"/>
              <a:t>i</a:t>
            </a:r>
            <a:r>
              <a:rPr lang="en-US" sz="2000" dirty="0"/>
              <a:t>/p=000001</a:t>
            </a:r>
            <a:endParaRPr lang="en-IN" sz="2000" dirty="0"/>
          </a:p>
          <a:p>
            <a:r>
              <a:rPr lang="en-US" sz="2000" dirty="0"/>
              <a:t>V0=-(1/2+1/4+1/8+1/16+1/32+6/64)</a:t>
            </a:r>
            <a:endParaRPr lang="en-IN" sz="2000" dirty="0"/>
          </a:p>
          <a:p>
            <a:r>
              <a:rPr lang="en-US" sz="2000" dirty="0"/>
              <a:t>     = -(0.5+0.25+0.125+0.1875+0.03125+0.09375)</a:t>
            </a:r>
            <a:endParaRPr lang="en-IN" sz="2000" dirty="0"/>
          </a:p>
          <a:p>
            <a:r>
              <a:rPr lang="en-US" sz="2000" dirty="0"/>
              <a:t>      = -1.1875</a:t>
            </a:r>
          </a:p>
        </p:txBody>
      </p:sp>
      <p:sp>
        <p:nvSpPr>
          <p:cNvPr id="9" name="Content Placeholder 3"/>
          <p:cNvSpPr txBox="1">
            <a:spLocks/>
          </p:cNvSpPr>
          <p:nvPr/>
        </p:nvSpPr>
        <p:spPr>
          <a:xfrm>
            <a:off x="5390960" y="4555417"/>
            <a:ext cx="6137814" cy="25443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37826277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WAVESHAPING</a:t>
            </a:r>
          </a:p>
        </p:txBody>
      </p:sp>
      <p:pic>
        <p:nvPicPr>
          <p:cNvPr id="5" name="Content Placeholder 4"/>
          <p:cNvPicPr>
            <a:picLocks noGrp="1" noChangeAspect="1"/>
          </p:cNvPicPr>
          <p:nvPr>
            <p:ph sz="half" idx="1"/>
          </p:nvPr>
        </p:nvPicPr>
        <p:blipFill>
          <a:blip r:embed="rId2"/>
          <a:stretch>
            <a:fillRect/>
          </a:stretch>
        </p:blipFill>
        <p:spPr>
          <a:xfrm>
            <a:off x="5208608" y="1930400"/>
            <a:ext cx="6123007" cy="2492375"/>
          </a:xfrm>
          <a:prstGeom prst="rect">
            <a:avLst/>
          </a:prstGeom>
        </p:spPr>
      </p:pic>
      <p:pic>
        <p:nvPicPr>
          <p:cNvPr id="9" name="Picture 8"/>
          <p:cNvPicPr>
            <a:picLocks noChangeAspect="1"/>
          </p:cNvPicPr>
          <p:nvPr/>
        </p:nvPicPr>
        <p:blipFill>
          <a:blip r:embed="rId3"/>
          <a:stretch>
            <a:fillRect/>
          </a:stretch>
        </p:blipFill>
        <p:spPr>
          <a:xfrm>
            <a:off x="254643" y="1930400"/>
            <a:ext cx="4953965" cy="2152650"/>
          </a:xfrm>
          <a:prstGeom prst="rect">
            <a:avLst/>
          </a:prstGeom>
        </p:spPr>
      </p:pic>
      <p:pic>
        <p:nvPicPr>
          <p:cNvPr id="10" name="Picture 9"/>
          <p:cNvPicPr>
            <a:picLocks noChangeAspect="1"/>
          </p:cNvPicPr>
          <p:nvPr/>
        </p:nvPicPr>
        <p:blipFill>
          <a:blip r:embed="rId4"/>
          <a:stretch>
            <a:fillRect/>
          </a:stretch>
        </p:blipFill>
        <p:spPr>
          <a:xfrm>
            <a:off x="304981" y="4422775"/>
            <a:ext cx="11119232" cy="1962150"/>
          </a:xfrm>
          <a:prstGeom prst="rect">
            <a:avLst/>
          </a:prstGeom>
        </p:spPr>
      </p:pic>
    </p:spTree>
    <p:extLst>
      <p:ext uri="{BB962C8B-B14F-4D97-AF65-F5344CB8AC3E}">
        <p14:creationId xmlns:p14="http://schemas.microsoft.com/office/powerpoint/2010/main" val="7139181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WAVESHAPING-Step Input and Pulse Input Response of a low pass filter</a:t>
            </a:r>
          </a:p>
        </p:txBody>
      </p:sp>
      <p:pic>
        <p:nvPicPr>
          <p:cNvPr id="3" name="Picture 2"/>
          <p:cNvPicPr>
            <a:picLocks noChangeAspect="1"/>
          </p:cNvPicPr>
          <p:nvPr/>
        </p:nvPicPr>
        <p:blipFill>
          <a:blip r:embed="rId2"/>
          <a:stretch>
            <a:fillRect/>
          </a:stretch>
        </p:blipFill>
        <p:spPr>
          <a:xfrm>
            <a:off x="-291656" y="2012910"/>
            <a:ext cx="5153025" cy="2200275"/>
          </a:xfrm>
          <a:prstGeom prst="rect">
            <a:avLst/>
          </a:prstGeom>
        </p:spPr>
      </p:pic>
      <p:sp>
        <p:nvSpPr>
          <p:cNvPr id="4" name="Content Placeholder 3"/>
          <p:cNvSpPr>
            <a:spLocks noGrp="1"/>
          </p:cNvSpPr>
          <p:nvPr>
            <p:ph sz="half" idx="1"/>
          </p:nvPr>
        </p:nvSpPr>
        <p:spPr>
          <a:xfrm>
            <a:off x="677334" y="2160589"/>
            <a:ext cx="4184035" cy="1822408"/>
          </a:xfrm>
        </p:spPr>
        <p:txBody>
          <a:bodyPr/>
          <a:lstStyle/>
          <a:p>
            <a:endParaRPr lang="en-US" dirty="0"/>
          </a:p>
        </p:txBody>
      </p:sp>
      <p:pic>
        <p:nvPicPr>
          <p:cNvPr id="6" name="Picture 5"/>
          <p:cNvPicPr>
            <a:picLocks noChangeAspect="1"/>
          </p:cNvPicPr>
          <p:nvPr/>
        </p:nvPicPr>
        <p:blipFill>
          <a:blip r:embed="rId3"/>
          <a:stretch>
            <a:fillRect/>
          </a:stretch>
        </p:blipFill>
        <p:spPr>
          <a:xfrm>
            <a:off x="4861369" y="2160588"/>
            <a:ext cx="6204028" cy="2052597"/>
          </a:xfrm>
          <a:prstGeom prst="rect">
            <a:avLst/>
          </a:prstGeom>
        </p:spPr>
      </p:pic>
      <p:pic>
        <p:nvPicPr>
          <p:cNvPr id="7" name="Picture 6"/>
          <p:cNvPicPr>
            <a:picLocks noChangeAspect="1"/>
          </p:cNvPicPr>
          <p:nvPr/>
        </p:nvPicPr>
        <p:blipFill>
          <a:blip r:embed="rId4"/>
          <a:stretch>
            <a:fillRect/>
          </a:stretch>
        </p:blipFill>
        <p:spPr>
          <a:xfrm>
            <a:off x="416689" y="4213185"/>
            <a:ext cx="10648708" cy="1365812"/>
          </a:xfrm>
          <a:prstGeom prst="rect">
            <a:avLst/>
          </a:prstGeom>
        </p:spPr>
      </p:pic>
    </p:spTree>
    <p:extLst>
      <p:ext uri="{BB962C8B-B14F-4D97-AF65-F5344CB8AC3E}">
        <p14:creationId xmlns:p14="http://schemas.microsoft.com/office/powerpoint/2010/main" val="5959116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WAVESHAPING-Step Input and Pulse Input Response of a low pass filter</a:t>
            </a:r>
          </a:p>
        </p:txBody>
      </p:sp>
      <p:pic>
        <p:nvPicPr>
          <p:cNvPr id="3" name="Picture 2"/>
          <p:cNvPicPr>
            <a:picLocks noChangeAspect="1"/>
          </p:cNvPicPr>
          <p:nvPr/>
        </p:nvPicPr>
        <p:blipFill>
          <a:blip r:embed="rId2"/>
          <a:stretch>
            <a:fillRect/>
          </a:stretch>
        </p:blipFill>
        <p:spPr>
          <a:xfrm>
            <a:off x="-291656" y="2012910"/>
            <a:ext cx="5153025" cy="2200275"/>
          </a:xfrm>
          <a:prstGeom prst="rect">
            <a:avLst/>
          </a:prstGeom>
        </p:spPr>
      </p:pic>
      <p:sp>
        <p:nvSpPr>
          <p:cNvPr id="4" name="Content Placeholder 3"/>
          <p:cNvSpPr>
            <a:spLocks noGrp="1"/>
          </p:cNvSpPr>
          <p:nvPr>
            <p:ph sz="half" idx="1"/>
          </p:nvPr>
        </p:nvSpPr>
        <p:spPr>
          <a:xfrm>
            <a:off x="243068" y="2160588"/>
            <a:ext cx="4618301" cy="2282785"/>
          </a:xfrm>
        </p:spPr>
        <p:txBody>
          <a:bodyPr/>
          <a:lstStyle/>
          <a:p>
            <a:endParaRPr lang="en-US" dirty="0"/>
          </a:p>
        </p:txBody>
      </p:sp>
      <p:pic>
        <p:nvPicPr>
          <p:cNvPr id="5" name="Picture 4"/>
          <p:cNvPicPr>
            <a:picLocks noChangeAspect="1"/>
          </p:cNvPicPr>
          <p:nvPr/>
        </p:nvPicPr>
        <p:blipFill>
          <a:blip r:embed="rId3"/>
          <a:stretch>
            <a:fillRect/>
          </a:stretch>
        </p:blipFill>
        <p:spPr>
          <a:xfrm>
            <a:off x="4861369" y="2160588"/>
            <a:ext cx="6261902" cy="2447443"/>
          </a:xfrm>
          <a:prstGeom prst="rect">
            <a:avLst/>
          </a:prstGeom>
        </p:spPr>
      </p:pic>
      <p:pic>
        <p:nvPicPr>
          <p:cNvPr id="8" name="Picture 7"/>
          <p:cNvPicPr>
            <a:picLocks noChangeAspect="1"/>
          </p:cNvPicPr>
          <p:nvPr/>
        </p:nvPicPr>
        <p:blipFill>
          <a:blip r:embed="rId4"/>
          <a:stretch>
            <a:fillRect/>
          </a:stretch>
        </p:blipFill>
        <p:spPr>
          <a:xfrm>
            <a:off x="160900" y="4838219"/>
            <a:ext cx="10962371" cy="1634320"/>
          </a:xfrm>
          <a:prstGeom prst="rect">
            <a:avLst/>
          </a:prstGeom>
        </p:spPr>
      </p:pic>
    </p:spTree>
    <p:extLst>
      <p:ext uri="{BB962C8B-B14F-4D97-AF65-F5344CB8AC3E}">
        <p14:creationId xmlns:p14="http://schemas.microsoft.com/office/powerpoint/2010/main" val="37453224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WAVESHAPING-Low Pass RC Circuit and Integrator</a:t>
            </a:r>
          </a:p>
        </p:txBody>
      </p:sp>
      <p:pic>
        <p:nvPicPr>
          <p:cNvPr id="6" name="Picture 5"/>
          <p:cNvPicPr>
            <a:picLocks noChangeAspect="1"/>
          </p:cNvPicPr>
          <p:nvPr/>
        </p:nvPicPr>
        <p:blipFill>
          <a:blip r:embed="rId2"/>
          <a:stretch>
            <a:fillRect/>
          </a:stretch>
        </p:blipFill>
        <p:spPr>
          <a:xfrm>
            <a:off x="861530" y="2027800"/>
            <a:ext cx="9057974" cy="1876425"/>
          </a:xfrm>
          <a:prstGeom prst="rect">
            <a:avLst/>
          </a:prstGeom>
        </p:spPr>
      </p:pic>
      <p:pic>
        <p:nvPicPr>
          <p:cNvPr id="7" name="Picture 6"/>
          <p:cNvPicPr>
            <a:picLocks noChangeAspect="1"/>
          </p:cNvPicPr>
          <p:nvPr/>
        </p:nvPicPr>
        <p:blipFill>
          <a:blip r:embed="rId3"/>
          <a:stretch>
            <a:fillRect/>
          </a:stretch>
        </p:blipFill>
        <p:spPr>
          <a:xfrm>
            <a:off x="1169798" y="3719029"/>
            <a:ext cx="8749706" cy="2126185"/>
          </a:xfrm>
          <a:prstGeom prst="rect">
            <a:avLst/>
          </a:prstGeom>
        </p:spPr>
      </p:pic>
    </p:spTree>
    <p:extLst>
      <p:ext uri="{BB962C8B-B14F-4D97-AF65-F5344CB8AC3E}">
        <p14:creationId xmlns:p14="http://schemas.microsoft.com/office/powerpoint/2010/main" val="15628670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WAVESHAPING-Low Pass RC Circuit</a:t>
            </a:r>
            <a:br>
              <a:rPr lang="en-US" dirty="0"/>
            </a:br>
            <a:r>
              <a:rPr lang="en-US" dirty="0"/>
              <a:t>Problems</a:t>
            </a:r>
          </a:p>
        </p:txBody>
      </p:sp>
      <p:pic>
        <p:nvPicPr>
          <p:cNvPr id="3" name="Picture 2"/>
          <p:cNvPicPr>
            <a:picLocks noChangeAspect="1"/>
          </p:cNvPicPr>
          <p:nvPr/>
        </p:nvPicPr>
        <p:blipFill>
          <a:blip r:embed="rId2"/>
          <a:stretch>
            <a:fillRect/>
          </a:stretch>
        </p:blipFill>
        <p:spPr>
          <a:xfrm>
            <a:off x="1551007" y="1170067"/>
            <a:ext cx="9225023" cy="2295525"/>
          </a:xfrm>
          <a:prstGeom prst="rect">
            <a:avLst/>
          </a:prstGeom>
        </p:spPr>
      </p:pic>
      <p:pic>
        <p:nvPicPr>
          <p:cNvPr id="4" name="Picture 3"/>
          <p:cNvPicPr>
            <a:picLocks noChangeAspect="1"/>
          </p:cNvPicPr>
          <p:nvPr/>
        </p:nvPicPr>
        <p:blipFill>
          <a:blip r:embed="rId3"/>
          <a:stretch>
            <a:fillRect/>
          </a:stretch>
        </p:blipFill>
        <p:spPr>
          <a:xfrm>
            <a:off x="677334" y="3465592"/>
            <a:ext cx="7280476" cy="3238500"/>
          </a:xfrm>
          <a:prstGeom prst="rect">
            <a:avLst/>
          </a:prstGeom>
        </p:spPr>
      </p:pic>
      <p:pic>
        <p:nvPicPr>
          <p:cNvPr id="5" name="Picture 4"/>
          <p:cNvPicPr>
            <a:picLocks noChangeAspect="1"/>
          </p:cNvPicPr>
          <p:nvPr/>
        </p:nvPicPr>
        <p:blipFill>
          <a:blip r:embed="rId4"/>
          <a:stretch>
            <a:fillRect/>
          </a:stretch>
        </p:blipFill>
        <p:spPr>
          <a:xfrm>
            <a:off x="7991475" y="3503209"/>
            <a:ext cx="4200525" cy="3013338"/>
          </a:xfrm>
          <a:prstGeom prst="rect">
            <a:avLst/>
          </a:prstGeom>
        </p:spPr>
      </p:pic>
    </p:spTree>
    <p:extLst>
      <p:ext uri="{BB962C8B-B14F-4D97-AF65-F5344CB8AC3E}">
        <p14:creationId xmlns:p14="http://schemas.microsoft.com/office/powerpoint/2010/main" val="415897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WAVESHAPING-Low Pass RC Circuit</a:t>
            </a:r>
            <a:br>
              <a:rPr lang="en-US" dirty="0"/>
            </a:br>
            <a:r>
              <a:rPr lang="en-US" dirty="0"/>
              <a:t>Problems</a:t>
            </a:r>
          </a:p>
        </p:txBody>
      </p:sp>
      <p:pic>
        <p:nvPicPr>
          <p:cNvPr id="6" name="Picture 5"/>
          <p:cNvPicPr>
            <a:picLocks noChangeAspect="1"/>
          </p:cNvPicPr>
          <p:nvPr/>
        </p:nvPicPr>
        <p:blipFill>
          <a:blip r:embed="rId2"/>
          <a:stretch>
            <a:fillRect/>
          </a:stretch>
        </p:blipFill>
        <p:spPr>
          <a:xfrm>
            <a:off x="1412111" y="1091637"/>
            <a:ext cx="8461094" cy="1943100"/>
          </a:xfrm>
          <a:prstGeom prst="rect">
            <a:avLst/>
          </a:prstGeom>
        </p:spPr>
      </p:pic>
      <p:pic>
        <p:nvPicPr>
          <p:cNvPr id="7" name="Picture 6"/>
          <p:cNvPicPr>
            <a:picLocks noChangeAspect="1"/>
          </p:cNvPicPr>
          <p:nvPr/>
        </p:nvPicPr>
        <p:blipFill>
          <a:blip r:embed="rId3"/>
          <a:stretch>
            <a:fillRect/>
          </a:stretch>
        </p:blipFill>
        <p:spPr>
          <a:xfrm>
            <a:off x="1181522" y="3692324"/>
            <a:ext cx="6342023" cy="2462724"/>
          </a:xfrm>
          <a:prstGeom prst="rect">
            <a:avLst/>
          </a:prstGeom>
        </p:spPr>
      </p:pic>
      <p:pic>
        <p:nvPicPr>
          <p:cNvPr id="8" name="Picture 7"/>
          <p:cNvPicPr>
            <a:picLocks noChangeAspect="1"/>
          </p:cNvPicPr>
          <p:nvPr/>
        </p:nvPicPr>
        <p:blipFill>
          <a:blip r:embed="rId4"/>
          <a:stretch>
            <a:fillRect/>
          </a:stretch>
        </p:blipFill>
        <p:spPr>
          <a:xfrm>
            <a:off x="7252685" y="3840864"/>
            <a:ext cx="4426171" cy="2314183"/>
          </a:xfrm>
          <a:prstGeom prst="rect">
            <a:avLst/>
          </a:prstGeom>
        </p:spPr>
      </p:pic>
    </p:spTree>
    <p:extLst>
      <p:ext uri="{BB962C8B-B14F-4D97-AF65-F5344CB8AC3E}">
        <p14:creationId xmlns:p14="http://schemas.microsoft.com/office/powerpoint/2010/main" val="357004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WAVESHAPING-Low Pass RC Circuit</a:t>
            </a:r>
            <a:br>
              <a:rPr lang="en-US" dirty="0"/>
            </a:br>
            <a:r>
              <a:rPr lang="en-US" dirty="0"/>
              <a:t>Problems</a:t>
            </a:r>
          </a:p>
        </p:txBody>
      </p:sp>
      <p:pic>
        <p:nvPicPr>
          <p:cNvPr id="3" name="Picture 2"/>
          <p:cNvPicPr>
            <a:picLocks noChangeAspect="1"/>
          </p:cNvPicPr>
          <p:nvPr/>
        </p:nvPicPr>
        <p:blipFill>
          <a:blip r:embed="rId2"/>
          <a:stretch>
            <a:fillRect/>
          </a:stretch>
        </p:blipFill>
        <p:spPr>
          <a:xfrm>
            <a:off x="1956121" y="1260617"/>
            <a:ext cx="8715737" cy="1571625"/>
          </a:xfrm>
          <a:prstGeom prst="rect">
            <a:avLst/>
          </a:prstGeom>
        </p:spPr>
      </p:pic>
      <p:pic>
        <p:nvPicPr>
          <p:cNvPr id="9" name="Picture 8"/>
          <p:cNvPicPr>
            <a:picLocks noChangeAspect="1"/>
          </p:cNvPicPr>
          <p:nvPr/>
        </p:nvPicPr>
        <p:blipFill>
          <a:blip r:embed="rId3"/>
          <a:stretch>
            <a:fillRect/>
          </a:stretch>
        </p:blipFill>
        <p:spPr>
          <a:xfrm>
            <a:off x="1956121" y="3297880"/>
            <a:ext cx="8576841" cy="2600325"/>
          </a:xfrm>
          <a:prstGeom prst="rect">
            <a:avLst/>
          </a:prstGeom>
        </p:spPr>
      </p:pic>
    </p:spTree>
    <p:extLst>
      <p:ext uri="{BB962C8B-B14F-4D97-AF65-F5344CB8AC3E}">
        <p14:creationId xmlns:p14="http://schemas.microsoft.com/office/powerpoint/2010/main" val="15468222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WAVESHAPING-Low Pass RC Circuit</a:t>
            </a:r>
            <a:br>
              <a:rPr lang="en-US" dirty="0"/>
            </a:br>
            <a:r>
              <a:rPr lang="en-US" dirty="0"/>
              <a:t>Problems</a:t>
            </a:r>
          </a:p>
        </p:txBody>
      </p:sp>
      <p:pic>
        <p:nvPicPr>
          <p:cNvPr id="3" name="Picture 2"/>
          <p:cNvPicPr>
            <a:picLocks noChangeAspect="1"/>
          </p:cNvPicPr>
          <p:nvPr/>
        </p:nvPicPr>
        <p:blipFill>
          <a:blip r:embed="rId2"/>
          <a:stretch>
            <a:fillRect/>
          </a:stretch>
        </p:blipFill>
        <p:spPr>
          <a:xfrm>
            <a:off x="1956121" y="1260617"/>
            <a:ext cx="8715737" cy="1571625"/>
          </a:xfrm>
          <a:prstGeom prst="rect">
            <a:avLst/>
          </a:prstGeom>
        </p:spPr>
      </p:pic>
      <p:pic>
        <p:nvPicPr>
          <p:cNvPr id="4" name="Picture 3"/>
          <p:cNvPicPr>
            <a:picLocks noChangeAspect="1"/>
          </p:cNvPicPr>
          <p:nvPr/>
        </p:nvPicPr>
        <p:blipFill>
          <a:blip r:embed="rId3"/>
          <a:stretch>
            <a:fillRect/>
          </a:stretch>
        </p:blipFill>
        <p:spPr>
          <a:xfrm>
            <a:off x="2546431" y="3686175"/>
            <a:ext cx="7998106" cy="1314450"/>
          </a:xfrm>
          <a:prstGeom prst="rect">
            <a:avLst/>
          </a:prstGeom>
        </p:spPr>
      </p:pic>
    </p:spTree>
    <p:extLst>
      <p:ext uri="{BB962C8B-B14F-4D97-AF65-F5344CB8AC3E}">
        <p14:creationId xmlns:p14="http://schemas.microsoft.com/office/powerpoint/2010/main" val="19742872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WAVESHAPING-Low Pass RC Circuit</a:t>
            </a:r>
            <a:br>
              <a:rPr lang="en-US" dirty="0"/>
            </a:br>
            <a:r>
              <a:rPr lang="en-US" dirty="0"/>
              <a:t>Problems</a:t>
            </a:r>
          </a:p>
        </p:txBody>
      </p:sp>
      <p:pic>
        <p:nvPicPr>
          <p:cNvPr id="3" name="Picture 2"/>
          <p:cNvPicPr>
            <a:picLocks noChangeAspect="1"/>
          </p:cNvPicPr>
          <p:nvPr/>
        </p:nvPicPr>
        <p:blipFill>
          <a:blip r:embed="rId2"/>
          <a:stretch>
            <a:fillRect/>
          </a:stretch>
        </p:blipFill>
        <p:spPr>
          <a:xfrm>
            <a:off x="1956121" y="1260617"/>
            <a:ext cx="8715737" cy="1571625"/>
          </a:xfrm>
          <a:prstGeom prst="rect">
            <a:avLst/>
          </a:prstGeom>
        </p:spPr>
      </p:pic>
      <p:pic>
        <p:nvPicPr>
          <p:cNvPr id="5" name="Picture 4"/>
          <p:cNvPicPr>
            <a:picLocks noChangeAspect="1"/>
          </p:cNvPicPr>
          <p:nvPr/>
        </p:nvPicPr>
        <p:blipFill>
          <a:blip r:embed="rId3"/>
          <a:stretch>
            <a:fillRect/>
          </a:stretch>
        </p:blipFill>
        <p:spPr>
          <a:xfrm>
            <a:off x="758356" y="3216436"/>
            <a:ext cx="9913502" cy="3295650"/>
          </a:xfrm>
          <a:prstGeom prst="rect">
            <a:avLst/>
          </a:prstGeom>
        </p:spPr>
      </p:pic>
    </p:spTree>
    <p:extLst>
      <p:ext uri="{BB962C8B-B14F-4D97-AF65-F5344CB8AC3E}">
        <p14:creationId xmlns:p14="http://schemas.microsoft.com/office/powerpoint/2010/main" val="910298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OPAMP-Block Schematic arrangement of typical  OPAMP</a:t>
            </a:r>
          </a:p>
        </p:txBody>
      </p:sp>
      <p:sp>
        <p:nvSpPr>
          <p:cNvPr id="3" name="Subtitle 2"/>
          <p:cNvSpPr>
            <a:spLocks noGrp="1"/>
          </p:cNvSpPr>
          <p:nvPr>
            <p:ph sz="half" idx="1"/>
          </p:nvPr>
        </p:nvSpPr>
        <p:spPr/>
        <p:txBody>
          <a:bodyPr>
            <a:normAutofit lnSpcReduction="10000"/>
          </a:bodyPr>
          <a:lstStyle/>
          <a:p>
            <a:pPr marL="0" indent="0" algn="l">
              <a:buNone/>
            </a:pPr>
            <a:r>
              <a:rPr lang="en-US" dirty="0"/>
              <a:t> </a:t>
            </a:r>
          </a:p>
        </p:txBody>
      </p:sp>
      <p:sp>
        <p:nvSpPr>
          <p:cNvPr id="5" name="Content Placeholder 4"/>
          <p:cNvSpPr>
            <a:spLocks noGrp="1"/>
          </p:cNvSpPr>
          <p:nvPr>
            <p:ph sz="half" idx="2"/>
          </p:nvPr>
        </p:nvSpPr>
        <p:spPr>
          <a:xfrm>
            <a:off x="5189517" y="1707189"/>
            <a:ext cx="6164283" cy="4351338"/>
          </a:xfrm>
        </p:spPr>
        <p:txBody>
          <a:bodyPr>
            <a:normAutofit lnSpcReduction="10000"/>
          </a:bodyPr>
          <a:lstStyle/>
          <a:p>
            <a:r>
              <a:rPr lang="en-US" dirty="0"/>
              <a:t>Inside of a differential OPAMP</a:t>
            </a:r>
          </a:p>
          <a:p>
            <a:r>
              <a:rPr lang="en-US" dirty="0"/>
              <a:t> The differential amplifier organization is also called long tail pair as the two transistor share a common emitter resistor RE.</a:t>
            </a:r>
          </a:p>
          <a:p>
            <a:r>
              <a:rPr lang="en-US" dirty="0"/>
              <a:t>The collector o/p of Q1 becomes –</a:t>
            </a:r>
            <a:r>
              <a:rPr lang="en-US" dirty="0" err="1"/>
              <a:t>ve</a:t>
            </a:r>
            <a:r>
              <a:rPr lang="en-US" dirty="0"/>
              <a:t> of (inverting terminal) and the collector o/p of Q2 becomes +</a:t>
            </a:r>
            <a:r>
              <a:rPr lang="en-US" dirty="0" err="1"/>
              <a:t>ve</a:t>
            </a:r>
            <a:r>
              <a:rPr lang="en-US" dirty="0"/>
              <a:t>(Non-Inverting terminal of the OPAMP).</a:t>
            </a:r>
          </a:p>
          <a:p>
            <a:r>
              <a:rPr lang="en-US" dirty="0"/>
              <a:t>o/p obviously is in phase with non inverting terminal and out of phase by 180 from the inverting terminal of the </a:t>
            </a:r>
            <a:r>
              <a:rPr lang="en-US" dirty="0" err="1"/>
              <a:t>opamp</a:t>
            </a:r>
            <a:r>
              <a:rPr lang="en-US" dirty="0"/>
              <a:t>.</a:t>
            </a:r>
          </a:p>
          <a:p>
            <a:r>
              <a:rPr lang="en-US" dirty="0"/>
              <a:t>If V1 and V2 are the two inputs fed at inverting and non inverting terminal of the </a:t>
            </a:r>
            <a:r>
              <a:rPr lang="en-US" dirty="0" err="1"/>
              <a:t>opamp</a:t>
            </a:r>
            <a:r>
              <a:rPr lang="en-US" dirty="0"/>
              <a:t> then the o/p is given by V0=Ad(V2-V1)</a:t>
            </a:r>
          </a:p>
          <a:p>
            <a:r>
              <a:rPr lang="en-US" dirty="0"/>
              <a:t>Where Ad is the gain of </a:t>
            </a:r>
          </a:p>
          <a:p>
            <a:endParaRPr lang="en-US" dirty="0"/>
          </a:p>
        </p:txBody>
      </p:sp>
      <p:pic>
        <p:nvPicPr>
          <p:cNvPr id="4" name="Picture 3"/>
          <p:cNvPicPr>
            <a:picLocks noChangeAspect="1"/>
          </p:cNvPicPr>
          <p:nvPr/>
        </p:nvPicPr>
        <p:blipFill>
          <a:blip r:embed="rId2"/>
          <a:stretch>
            <a:fillRect/>
          </a:stretch>
        </p:blipFill>
        <p:spPr>
          <a:xfrm>
            <a:off x="945078" y="1707189"/>
            <a:ext cx="4423545" cy="4406988"/>
          </a:xfrm>
          <a:prstGeom prst="rect">
            <a:avLst/>
          </a:prstGeom>
        </p:spPr>
      </p:pic>
    </p:spTree>
    <p:extLst>
      <p:ext uri="{BB962C8B-B14F-4D97-AF65-F5344CB8AC3E}">
        <p14:creationId xmlns:p14="http://schemas.microsoft.com/office/powerpoint/2010/main" val="5168830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WAVESHAPING-High Pass RC Circuit</a:t>
            </a:r>
            <a:br>
              <a:rPr lang="en-US" dirty="0"/>
            </a:br>
            <a:endParaRPr lang="en-US" dirty="0"/>
          </a:p>
        </p:txBody>
      </p:sp>
      <p:pic>
        <p:nvPicPr>
          <p:cNvPr id="1026" name="Picture 2"/>
          <p:cNvPicPr>
            <a:picLocks noChangeAspect="1" noChangeArrowheads="1"/>
          </p:cNvPicPr>
          <p:nvPr/>
        </p:nvPicPr>
        <p:blipFill>
          <a:blip r:embed="rId2"/>
          <a:srcRect/>
          <a:stretch>
            <a:fillRect/>
          </a:stretch>
        </p:blipFill>
        <p:spPr bwMode="auto">
          <a:xfrm>
            <a:off x="5917474" y="1436913"/>
            <a:ext cx="5682343" cy="3592287"/>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86443" y="1457734"/>
            <a:ext cx="5410200" cy="3629025"/>
          </a:xfrm>
          <a:prstGeom prst="rect">
            <a:avLst/>
          </a:prstGeom>
          <a:noFill/>
          <a:ln w="9525">
            <a:noFill/>
            <a:miter lim="800000"/>
            <a:headEnd/>
            <a:tailEnd/>
          </a:ln>
          <a:effectLst/>
        </p:spPr>
      </p:pic>
    </p:spTree>
    <p:extLst>
      <p:ext uri="{BB962C8B-B14F-4D97-AF65-F5344CB8AC3E}">
        <p14:creationId xmlns:p14="http://schemas.microsoft.com/office/powerpoint/2010/main" val="9102983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WAVESHAPING-High Pass RC Circuit(Response for a pulse input)</a:t>
            </a:r>
            <a:br>
              <a:rPr lang="en-US" dirty="0"/>
            </a:br>
            <a:endParaRPr lang="en-US" dirty="0"/>
          </a:p>
        </p:txBody>
      </p:sp>
      <p:pic>
        <p:nvPicPr>
          <p:cNvPr id="2050" name="Picture 2"/>
          <p:cNvPicPr>
            <a:picLocks noChangeAspect="1" noChangeArrowheads="1"/>
          </p:cNvPicPr>
          <p:nvPr/>
        </p:nvPicPr>
        <p:blipFill>
          <a:blip r:embed="rId2"/>
          <a:srcRect/>
          <a:stretch>
            <a:fillRect/>
          </a:stretch>
        </p:blipFill>
        <p:spPr bwMode="auto">
          <a:xfrm>
            <a:off x="777649" y="1471747"/>
            <a:ext cx="7451951" cy="4119155"/>
          </a:xfrm>
          <a:prstGeom prst="rect">
            <a:avLst/>
          </a:prstGeom>
          <a:noFill/>
          <a:ln w="9525">
            <a:noFill/>
            <a:miter lim="800000"/>
            <a:headEnd/>
            <a:tailEnd/>
          </a:ln>
          <a:effectLst/>
        </p:spPr>
      </p:pic>
    </p:spTree>
    <p:extLst>
      <p:ext uri="{BB962C8B-B14F-4D97-AF65-F5344CB8AC3E}">
        <p14:creationId xmlns:p14="http://schemas.microsoft.com/office/powerpoint/2010/main" val="9102983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WAVESHAPING-High Pass RC Circuit as Differentiator</a:t>
            </a:r>
            <a:br>
              <a:rPr lang="en-US" dirty="0"/>
            </a:br>
            <a:endParaRPr lang="en-US" dirty="0"/>
          </a:p>
        </p:txBody>
      </p:sp>
      <p:pic>
        <p:nvPicPr>
          <p:cNvPr id="3074" name="Picture 2"/>
          <p:cNvPicPr>
            <a:picLocks noChangeAspect="1" noChangeArrowheads="1"/>
          </p:cNvPicPr>
          <p:nvPr/>
        </p:nvPicPr>
        <p:blipFill>
          <a:blip r:embed="rId2"/>
          <a:srcRect/>
          <a:stretch>
            <a:fillRect/>
          </a:stretch>
        </p:blipFill>
        <p:spPr bwMode="auto">
          <a:xfrm>
            <a:off x="1188721" y="1319349"/>
            <a:ext cx="8399416" cy="3944982"/>
          </a:xfrm>
          <a:prstGeom prst="rect">
            <a:avLst/>
          </a:prstGeom>
          <a:noFill/>
          <a:ln w="9525">
            <a:noFill/>
            <a:miter lim="800000"/>
            <a:headEnd/>
            <a:tailEnd/>
          </a:ln>
          <a:effectLst/>
        </p:spPr>
      </p:pic>
    </p:spTree>
    <p:extLst>
      <p:ext uri="{BB962C8B-B14F-4D97-AF65-F5344CB8AC3E}">
        <p14:creationId xmlns:p14="http://schemas.microsoft.com/office/powerpoint/2010/main" val="9102983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WAVESHAPING-High Pass RC Circuit </a:t>
            </a:r>
            <a:br>
              <a:rPr lang="en-US" dirty="0"/>
            </a:br>
            <a:endParaRPr lang="en-US" dirty="0"/>
          </a:p>
        </p:txBody>
      </p:sp>
      <p:pic>
        <p:nvPicPr>
          <p:cNvPr id="4098" name="Picture 2"/>
          <p:cNvPicPr>
            <a:picLocks noChangeAspect="1" noChangeArrowheads="1"/>
          </p:cNvPicPr>
          <p:nvPr/>
        </p:nvPicPr>
        <p:blipFill>
          <a:blip r:embed="rId2"/>
          <a:srcRect/>
          <a:stretch>
            <a:fillRect/>
          </a:stretch>
        </p:blipFill>
        <p:spPr bwMode="auto">
          <a:xfrm>
            <a:off x="1694361" y="1108574"/>
            <a:ext cx="8259536" cy="18192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018904" y="3551329"/>
            <a:ext cx="9405256" cy="2170202"/>
          </a:xfrm>
          <a:prstGeom prst="rect">
            <a:avLst/>
          </a:prstGeom>
          <a:noFill/>
          <a:ln w="9525">
            <a:noFill/>
            <a:miter lim="800000"/>
            <a:headEnd/>
            <a:tailEnd/>
          </a:ln>
          <a:effectLst/>
        </p:spPr>
      </p:pic>
    </p:spTree>
    <p:extLst>
      <p:ext uri="{BB962C8B-B14F-4D97-AF65-F5344CB8AC3E}">
        <p14:creationId xmlns:p14="http://schemas.microsoft.com/office/powerpoint/2010/main" val="9102983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356" y="111889"/>
            <a:ext cx="9369491" cy="1184476"/>
          </a:xfrm>
        </p:spPr>
        <p:txBody>
          <a:bodyPr>
            <a:normAutofit fontScale="90000"/>
          </a:bodyPr>
          <a:lstStyle/>
          <a:p>
            <a:pPr algn="ctr"/>
            <a:r>
              <a:rPr lang="en-US" dirty="0"/>
              <a:t>WAVESHAPING-High Pass RC Circuit </a:t>
            </a:r>
            <a:br>
              <a:rPr lang="en-US" dirty="0"/>
            </a:br>
            <a:endParaRPr lang="en-US" dirty="0"/>
          </a:p>
        </p:txBody>
      </p:sp>
      <p:pic>
        <p:nvPicPr>
          <p:cNvPr id="5122" name="Picture 2"/>
          <p:cNvPicPr>
            <a:picLocks noChangeAspect="1" noChangeArrowheads="1"/>
          </p:cNvPicPr>
          <p:nvPr/>
        </p:nvPicPr>
        <p:blipFill>
          <a:blip r:embed="rId2"/>
          <a:srcRect/>
          <a:stretch>
            <a:fillRect/>
          </a:stretch>
        </p:blipFill>
        <p:spPr bwMode="auto">
          <a:xfrm>
            <a:off x="1729605" y="833710"/>
            <a:ext cx="8394109" cy="223837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619795" y="3213463"/>
            <a:ext cx="8464732" cy="3379334"/>
          </a:xfrm>
          <a:prstGeom prst="rect">
            <a:avLst/>
          </a:prstGeom>
          <a:noFill/>
          <a:ln w="9525">
            <a:noFill/>
            <a:miter lim="800000"/>
            <a:headEnd/>
            <a:tailEnd/>
          </a:ln>
          <a:effectLst/>
        </p:spPr>
      </p:pic>
    </p:spTree>
    <p:extLst>
      <p:ext uri="{BB962C8B-B14F-4D97-AF65-F5344CB8AC3E}">
        <p14:creationId xmlns:p14="http://schemas.microsoft.com/office/powerpoint/2010/main" val="9102983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Clipper Circuits- Series Clipper and Parallel Clippers</a:t>
            </a:r>
            <a:endParaRPr lang="en-IN" dirty="0"/>
          </a:p>
        </p:txBody>
      </p:sp>
      <p:pic>
        <p:nvPicPr>
          <p:cNvPr id="6146" name="Picture 2"/>
          <p:cNvPicPr>
            <a:picLocks noGrp="1" noChangeAspect="1" noChangeArrowheads="1"/>
          </p:cNvPicPr>
          <p:nvPr>
            <p:ph sz="half" idx="1"/>
          </p:nvPr>
        </p:nvPicPr>
        <p:blipFill>
          <a:blip r:embed="rId2"/>
          <a:srcRect/>
          <a:stretch>
            <a:fillRect/>
          </a:stretch>
        </p:blipFill>
        <p:spPr bwMode="auto">
          <a:xfrm>
            <a:off x="717051" y="2170771"/>
            <a:ext cx="4939165" cy="3051175"/>
          </a:xfrm>
          <a:prstGeom prst="rect">
            <a:avLst/>
          </a:prstGeom>
          <a:noFill/>
          <a:ln w="9525">
            <a:noFill/>
            <a:miter lim="800000"/>
            <a:headEnd/>
            <a:tailEnd/>
          </a:ln>
          <a:effectLst/>
        </p:spPr>
      </p:pic>
      <p:pic>
        <p:nvPicPr>
          <p:cNvPr id="6147" name="Picture 3"/>
          <p:cNvPicPr>
            <a:picLocks noGrp="1" noChangeAspect="1" noChangeArrowheads="1"/>
          </p:cNvPicPr>
          <p:nvPr>
            <p:ph sz="half" idx="2"/>
          </p:nvPr>
        </p:nvPicPr>
        <p:blipFill>
          <a:blip r:embed="rId3"/>
          <a:srcRect/>
          <a:stretch>
            <a:fillRect/>
          </a:stretch>
        </p:blipFill>
        <p:spPr bwMode="auto">
          <a:xfrm>
            <a:off x="6100354" y="1854926"/>
            <a:ext cx="4872446" cy="33310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Clipper Circuits- Series Clipper and Parallel Clippers</a:t>
            </a:r>
            <a:endParaRPr lang="en-IN" dirty="0"/>
          </a:p>
        </p:txBody>
      </p:sp>
      <p:pic>
        <p:nvPicPr>
          <p:cNvPr id="6146" name="Picture 2"/>
          <p:cNvPicPr>
            <a:picLocks noGrp="1" noChangeAspect="1" noChangeArrowheads="1"/>
          </p:cNvPicPr>
          <p:nvPr>
            <p:ph sz="half" idx="1"/>
          </p:nvPr>
        </p:nvPicPr>
        <p:blipFill>
          <a:blip r:embed="rId2"/>
          <a:srcRect/>
          <a:stretch>
            <a:fillRect/>
          </a:stretch>
        </p:blipFill>
        <p:spPr bwMode="auto">
          <a:xfrm>
            <a:off x="418011" y="2170771"/>
            <a:ext cx="5238205" cy="3603012"/>
          </a:xfrm>
          <a:prstGeom prst="rect">
            <a:avLst/>
          </a:prstGeom>
          <a:noFill/>
          <a:ln w="9525">
            <a:noFill/>
            <a:miter lim="800000"/>
            <a:headEnd/>
            <a:tailEnd/>
          </a:ln>
          <a:effectLst/>
        </p:spPr>
      </p:pic>
      <p:pic>
        <p:nvPicPr>
          <p:cNvPr id="7170" name="Picture 2"/>
          <p:cNvPicPr>
            <a:picLocks noGrp="1" noChangeAspect="1" noChangeArrowheads="1"/>
          </p:cNvPicPr>
          <p:nvPr>
            <p:ph sz="half" idx="2"/>
          </p:nvPr>
        </p:nvPicPr>
        <p:blipFill>
          <a:blip r:embed="rId3"/>
          <a:srcRect/>
          <a:stretch>
            <a:fillRect/>
          </a:stretch>
        </p:blipFill>
        <p:spPr bwMode="auto">
          <a:xfrm>
            <a:off x="5617029" y="2183219"/>
            <a:ext cx="6165667" cy="964930"/>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a:srcRect/>
          <a:stretch>
            <a:fillRect/>
          </a:stretch>
        </p:blipFill>
        <p:spPr bwMode="auto">
          <a:xfrm>
            <a:off x="5708470" y="3209652"/>
            <a:ext cx="6074228" cy="22114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373843" cy="1320800"/>
          </a:xfrm>
        </p:spPr>
        <p:txBody>
          <a:bodyPr>
            <a:normAutofit/>
          </a:bodyPr>
          <a:lstStyle/>
          <a:p>
            <a:r>
              <a:rPr lang="en-US" dirty="0"/>
              <a:t>Clipper Circuits- Series Clipper and Parallel Clippers- considering Diode forward bias voltage</a:t>
            </a:r>
            <a:endParaRPr lang="en-IN" dirty="0"/>
          </a:p>
        </p:txBody>
      </p:sp>
      <p:pic>
        <p:nvPicPr>
          <p:cNvPr id="6146" name="Picture 2"/>
          <p:cNvPicPr>
            <a:picLocks noGrp="1" noChangeAspect="1" noChangeArrowheads="1"/>
          </p:cNvPicPr>
          <p:nvPr>
            <p:ph sz="half" idx="1"/>
          </p:nvPr>
        </p:nvPicPr>
        <p:blipFill>
          <a:blip r:embed="rId2"/>
          <a:srcRect/>
          <a:stretch>
            <a:fillRect/>
          </a:stretch>
        </p:blipFill>
        <p:spPr bwMode="auto">
          <a:xfrm>
            <a:off x="418011" y="2170771"/>
            <a:ext cx="5238205" cy="3603012"/>
          </a:xfrm>
          <a:prstGeom prst="rect">
            <a:avLst/>
          </a:prstGeom>
          <a:noFill/>
          <a:ln w="9525">
            <a:noFill/>
            <a:miter lim="800000"/>
            <a:headEnd/>
            <a:tailEnd/>
          </a:ln>
          <a:effectLst/>
        </p:spPr>
      </p:pic>
      <p:pic>
        <p:nvPicPr>
          <p:cNvPr id="8194" name="Picture 2"/>
          <p:cNvPicPr>
            <a:picLocks noGrp="1" noChangeAspect="1" noChangeArrowheads="1"/>
          </p:cNvPicPr>
          <p:nvPr>
            <p:ph sz="half" idx="2"/>
          </p:nvPr>
        </p:nvPicPr>
        <p:blipFill>
          <a:blip r:embed="rId3"/>
          <a:srcRect/>
          <a:stretch>
            <a:fillRect/>
          </a:stretch>
        </p:blipFill>
        <p:spPr bwMode="auto">
          <a:xfrm>
            <a:off x="5799910" y="2076994"/>
            <a:ext cx="5238204" cy="3670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373843" cy="1320800"/>
          </a:xfrm>
        </p:spPr>
        <p:txBody>
          <a:bodyPr>
            <a:normAutofit/>
          </a:bodyPr>
          <a:lstStyle/>
          <a:p>
            <a:r>
              <a:rPr lang="en-US" dirty="0"/>
              <a:t>Clipper Circuits-</a:t>
            </a:r>
            <a:endParaRPr lang="en-IN" dirty="0"/>
          </a:p>
        </p:txBody>
      </p:sp>
      <p:pic>
        <p:nvPicPr>
          <p:cNvPr id="16" name="Picture 15">
            <a:extLst>
              <a:ext uri="{FF2B5EF4-FFF2-40B4-BE49-F238E27FC236}">
                <a16:creationId xmlns:a16="http://schemas.microsoft.com/office/drawing/2014/main" xmlns="" id="{64E284F9-2669-44F0-8D29-B3EA5378CC67}"/>
              </a:ext>
            </a:extLst>
          </p:cNvPr>
          <p:cNvPicPr>
            <a:picLocks noChangeAspect="1"/>
          </p:cNvPicPr>
          <p:nvPr/>
        </p:nvPicPr>
        <p:blipFill>
          <a:blip r:embed="rId2"/>
          <a:stretch>
            <a:fillRect/>
          </a:stretch>
        </p:blipFill>
        <p:spPr>
          <a:xfrm>
            <a:off x="960700" y="1930400"/>
            <a:ext cx="5359077" cy="3637023"/>
          </a:xfrm>
          <a:prstGeom prst="rect">
            <a:avLst/>
          </a:prstGeom>
        </p:spPr>
      </p:pic>
      <p:pic>
        <p:nvPicPr>
          <p:cNvPr id="18" name="Picture 17">
            <a:extLst>
              <a:ext uri="{FF2B5EF4-FFF2-40B4-BE49-F238E27FC236}">
                <a16:creationId xmlns:a16="http://schemas.microsoft.com/office/drawing/2014/main" xmlns="" id="{D9819082-F65B-4B0B-9885-F5006133A8D3}"/>
              </a:ext>
            </a:extLst>
          </p:cNvPr>
          <p:cNvPicPr>
            <a:picLocks noChangeAspect="1"/>
          </p:cNvPicPr>
          <p:nvPr/>
        </p:nvPicPr>
        <p:blipFill>
          <a:blip r:embed="rId3"/>
          <a:stretch>
            <a:fillRect/>
          </a:stretch>
        </p:blipFill>
        <p:spPr>
          <a:xfrm>
            <a:off x="6545966" y="1728004"/>
            <a:ext cx="5257800" cy="4953000"/>
          </a:xfrm>
          <a:prstGeom prst="rect">
            <a:avLst/>
          </a:prstGeom>
        </p:spPr>
      </p:pic>
    </p:spTree>
    <p:extLst>
      <p:ext uri="{BB962C8B-B14F-4D97-AF65-F5344CB8AC3E}">
        <p14:creationId xmlns:p14="http://schemas.microsoft.com/office/powerpoint/2010/main" val="29905935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373843" cy="1320800"/>
          </a:xfrm>
        </p:spPr>
        <p:txBody>
          <a:bodyPr>
            <a:normAutofit/>
          </a:bodyPr>
          <a:lstStyle/>
          <a:p>
            <a:r>
              <a:rPr lang="en-US" dirty="0"/>
              <a:t>Clipper Circuits-</a:t>
            </a:r>
            <a:endParaRPr lang="en-IN" dirty="0"/>
          </a:p>
        </p:txBody>
      </p:sp>
      <p:pic>
        <p:nvPicPr>
          <p:cNvPr id="16" name="Picture 15">
            <a:extLst>
              <a:ext uri="{FF2B5EF4-FFF2-40B4-BE49-F238E27FC236}">
                <a16:creationId xmlns:a16="http://schemas.microsoft.com/office/drawing/2014/main" xmlns="" id="{64E284F9-2669-44F0-8D29-B3EA5378CC67}"/>
              </a:ext>
            </a:extLst>
          </p:cNvPr>
          <p:cNvPicPr>
            <a:picLocks noChangeAspect="1"/>
          </p:cNvPicPr>
          <p:nvPr/>
        </p:nvPicPr>
        <p:blipFill>
          <a:blip r:embed="rId2"/>
          <a:stretch>
            <a:fillRect/>
          </a:stretch>
        </p:blipFill>
        <p:spPr>
          <a:xfrm>
            <a:off x="960701" y="1930400"/>
            <a:ext cx="3333508" cy="363702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4210" y="752354"/>
            <a:ext cx="6875360" cy="5061352"/>
          </a:xfrm>
          <a:prstGeom prst="rect">
            <a:avLst/>
          </a:prstGeom>
        </p:spPr>
      </p:pic>
    </p:spTree>
    <p:extLst>
      <p:ext uri="{BB962C8B-B14F-4D97-AF65-F5344CB8AC3E}">
        <p14:creationId xmlns:p14="http://schemas.microsoft.com/office/powerpoint/2010/main" val="2745849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OPAMP- </a:t>
            </a:r>
            <a:r>
              <a:rPr lang="en-US" dirty="0" err="1"/>
              <a:t>Thevenin’s</a:t>
            </a:r>
            <a:r>
              <a:rPr lang="en-US" dirty="0"/>
              <a:t> equivalent model of a generalized amplifier</a:t>
            </a:r>
          </a:p>
        </p:txBody>
      </p:sp>
      <p:sp>
        <p:nvSpPr>
          <p:cNvPr id="3" name="Subtitle 2"/>
          <p:cNvSpPr>
            <a:spLocks noGrp="1"/>
          </p:cNvSpPr>
          <p:nvPr>
            <p:ph sz="half" idx="1"/>
          </p:nvPr>
        </p:nvSpPr>
        <p:spPr/>
        <p:txBody>
          <a:bodyPr>
            <a:normAutofit/>
          </a:bodyPr>
          <a:lstStyle/>
          <a:p>
            <a:pPr marL="0" indent="0" algn="l">
              <a:buNone/>
            </a:pPr>
            <a:r>
              <a:rPr lang="en-US" dirty="0"/>
              <a:t> </a:t>
            </a:r>
          </a:p>
        </p:txBody>
      </p:sp>
      <p:sp>
        <p:nvSpPr>
          <p:cNvPr id="5" name="Content Placeholder 4"/>
          <p:cNvSpPr>
            <a:spLocks noGrp="1"/>
          </p:cNvSpPr>
          <p:nvPr>
            <p:ph sz="half" idx="2"/>
          </p:nvPr>
        </p:nvSpPr>
        <p:spPr>
          <a:xfrm>
            <a:off x="5189517" y="1707189"/>
            <a:ext cx="6164283" cy="4351338"/>
          </a:xfrm>
        </p:spPr>
        <p:txBody>
          <a:bodyPr>
            <a:normAutofit/>
          </a:bodyPr>
          <a:lstStyle/>
          <a:p>
            <a:pPr marL="0" indent="0">
              <a:buNone/>
            </a:pPr>
            <a:r>
              <a:rPr lang="en-US" dirty="0"/>
              <a:t>Here The Difference voltage </a:t>
            </a:r>
            <a:r>
              <a:rPr lang="en-US" dirty="0" err="1"/>
              <a:t>V</a:t>
            </a:r>
            <a:r>
              <a:rPr lang="en-US" baseline="-25000" dirty="0" err="1"/>
              <a:t>d</a:t>
            </a:r>
            <a:r>
              <a:rPr lang="en-US" dirty="0"/>
              <a:t> between V</a:t>
            </a:r>
            <a:r>
              <a:rPr lang="en-US" baseline="-25000" dirty="0"/>
              <a:t>NI </a:t>
            </a:r>
            <a:r>
              <a:rPr lang="en-US" dirty="0"/>
              <a:t>and V</a:t>
            </a:r>
            <a:r>
              <a:rPr lang="en-US" baseline="-25000" dirty="0"/>
              <a:t>I</a:t>
            </a:r>
            <a:r>
              <a:rPr lang="en-US" dirty="0"/>
              <a:t> (</a:t>
            </a:r>
            <a:r>
              <a:rPr lang="en-US" dirty="0" err="1"/>
              <a:t>i.e.,Non</a:t>
            </a:r>
            <a:r>
              <a:rPr lang="en-US" dirty="0"/>
              <a:t> inverting and inverting input voltages) is fed across the  input  resistor </a:t>
            </a:r>
            <a:r>
              <a:rPr lang="en-US" dirty="0" err="1"/>
              <a:t>Ri</a:t>
            </a:r>
            <a:r>
              <a:rPr lang="en-US" dirty="0"/>
              <a:t> .</a:t>
            </a:r>
          </a:p>
          <a:p>
            <a:pPr marL="0" indent="0">
              <a:buNone/>
            </a:pPr>
            <a:r>
              <a:rPr lang="en-US" baseline="-25000" dirty="0"/>
              <a:t> </a:t>
            </a:r>
            <a:r>
              <a:rPr lang="en-US" dirty="0"/>
              <a:t>This results in an </a:t>
            </a:r>
            <a:r>
              <a:rPr lang="en-US" dirty="0" err="1"/>
              <a:t>ouput</a:t>
            </a:r>
            <a:r>
              <a:rPr lang="en-US" dirty="0"/>
              <a:t> which is equal to </a:t>
            </a:r>
            <a:r>
              <a:rPr lang="en-US" dirty="0" err="1"/>
              <a:t>A</a:t>
            </a:r>
            <a:r>
              <a:rPr lang="en-US" baseline="-25000" dirty="0" err="1"/>
              <a:t>d</a:t>
            </a:r>
            <a:r>
              <a:rPr lang="en-US" dirty="0" err="1"/>
              <a:t>V</a:t>
            </a:r>
            <a:r>
              <a:rPr lang="en-US" baseline="-25000" dirty="0" err="1"/>
              <a:t>d</a:t>
            </a:r>
            <a:r>
              <a:rPr lang="en-US" baseline="-25000" dirty="0"/>
              <a:t> which</a:t>
            </a:r>
            <a:r>
              <a:rPr lang="en-US" dirty="0"/>
              <a:t> reaches output through an output resistor R0</a:t>
            </a:r>
          </a:p>
          <a:p>
            <a:pPr marL="0" indent="0">
              <a:buNone/>
            </a:pPr>
            <a:r>
              <a:rPr lang="en-US" dirty="0"/>
              <a:t>The assumptions made here is </a:t>
            </a:r>
          </a:p>
          <a:p>
            <a:pPr marL="0" indent="0">
              <a:buNone/>
            </a:pPr>
            <a:r>
              <a:rPr lang="en-US" dirty="0"/>
              <a:t>Input resistance R</a:t>
            </a:r>
            <a:r>
              <a:rPr lang="en-US" baseline="-25000" dirty="0"/>
              <a:t>I </a:t>
            </a:r>
            <a:r>
              <a:rPr lang="en-US" dirty="0"/>
              <a:t>is infinity</a:t>
            </a:r>
          </a:p>
          <a:p>
            <a:pPr marL="0" indent="0">
              <a:buNone/>
            </a:pPr>
            <a:r>
              <a:rPr lang="en-US" dirty="0"/>
              <a:t>Output resistance R</a:t>
            </a:r>
            <a:r>
              <a:rPr lang="en-US" baseline="-25000" dirty="0"/>
              <a:t>0</a:t>
            </a:r>
            <a:r>
              <a:rPr lang="en-US" dirty="0"/>
              <a:t>=0 and </a:t>
            </a:r>
          </a:p>
          <a:p>
            <a:pPr marL="0" indent="0">
              <a:buNone/>
            </a:pPr>
            <a:r>
              <a:rPr lang="en-US" dirty="0"/>
              <a:t>The differential gain A</a:t>
            </a:r>
            <a:r>
              <a:rPr lang="en-US" baseline="-25000" dirty="0"/>
              <a:t>d</a:t>
            </a:r>
            <a:r>
              <a:rPr lang="en-US" dirty="0"/>
              <a:t> is infinite</a:t>
            </a:r>
          </a:p>
          <a:p>
            <a:pPr marL="0" indent="0">
              <a:buNone/>
            </a:pPr>
            <a:endParaRPr lang="en-US" baseline="-25000" dirty="0"/>
          </a:p>
        </p:txBody>
      </p:sp>
      <p:pic>
        <p:nvPicPr>
          <p:cNvPr id="8" name="Picture 7"/>
          <p:cNvPicPr>
            <a:picLocks noChangeAspect="1"/>
          </p:cNvPicPr>
          <p:nvPr/>
        </p:nvPicPr>
        <p:blipFill>
          <a:blip r:embed="rId2"/>
          <a:stretch>
            <a:fillRect/>
          </a:stretch>
        </p:blipFill>
        <p:spPr>
          <a:xfrm>
            <a:off x="544011" y="1690689"/>
            <a:ext cx="4332242" cy="2128958"/>
          </a:xfrm>
          <a:prstGeom prst="rect">
            <a:avLst/>
          </a:prstGeom>
        </p:spPr>
      </p:pic>
      <p:pic>
        <p:nvPicPr>
          <p:cNvPr id="9" name="Picture 8"/>
          <p:cNvPicPr>
            <a:picLocks noChangeAspect="1"/>
          </p:cNvPicPr>
          <p:nvPr/>
        </p:nvPicPr>
        <p:blipFill>
          <a:blip r:embed="rId3"/>
          <a:stretch>
            <a:fillRect/>
          </a:stretch>
        </p:blipFill>
        <p:spPr>
          <a:xfrm>
            <a:off x="838200" y="3819647"/>
            <a:ext cx="3467582" cy="2238880"/>
          </a:xfrm>
          <a:prstGeom prst="rect">
            <a:avLst/>
          </a:prstGeom>
        </p:spPr>
      </p:pic>
    </p:spTree>
    <p:extLst>
      <p:ext uri="{BB962C8B-B14F-4D97-AF65-F5344CB8AC3E}">
        <p14:creationId xmlns:p14="http://schemas.microsoft.com/office/powerpoint/2010/main" val="22646145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09600"/>
            <a:ext cx="10373843" cy="1320800"/>
          </a:xfrm>
        </p:spPr>
        <p:txBody>
          <a:bodyPr>
            <a:normAutofit/>
          </a:bodyPr>
          <a:lstStyle/>
          <a:p>
            <a:r>
              <a:rPr lang="en-US" dirty="0"/>
              <a:t>Clipper Circuits-</a:t>
            </a:r>
            <a:endParaRPr lang="en-IN" dirty="0"/>
          </a:p>
        </p:txBody>
      </p:sp>
      <p:pic>
        <p:nvPicPr>
          <p:cNvPr id="10" name="Content Placeholder 9">
            <a:extLst>
              <a:ext uri="{FF2B5EF4-FFF2-40B4-BE49-F238E27FC236}">
                <a16:creationId xmlns:a16="http://schemas.microsoft.com/office/drawing/2014/main" xmlns="" id="{00B10089-6BE3-4799-8DA7-92D06CB9C6C1}"/>
              </a:ext>
            </a:extLst>
          </p:cNvPr>
          <p:cNvPicPr>
            <a:picLocks noGrp="1" noChangeAspect="1"/>
          </p:cNvPicPr>
          <p:nvPr>
            <p:ph sz="half" idx="1"/>
          </p:nvPr>
        </p:nvPicPr>
        <p:blipFill>
          <a:blip r:embed="rId2"/>
          <a:stretch>
            <a:fillRect/>
          </a:stretch>
        </p:blipFill>
        <p:spPr>
          <a:xfrm>
            <a:off x="677863" y="1423686"/>
            <a:ext cx="8952274" cy="3798220"/>
          </a:xfrm>
        </p:spPr>
      </p:pic>
    </p:spTree>
    <p:extLst>
      <p:ext uri="{BB962C8B-B14F-4D97-AF65-F5344CB8AC3E}">
        <p14:creationId xmlns:p14="http://schemas.microsoft.com/office/powerpoint/2010/main" val="33933516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229" y="424405"/>
            <a:ext cx="10373843" cy="733063"/>
          </a:xfrm>
        </p:spPr>
        <p:txBody>
          <a:bodyPr>
            <a:normAutofit/>
          </a:bodyPr>
          <a:lstStyle/>
          <a:p>
            <a:r>
              <a:rPr lang="en-US" dirty="0"/>
              <a:t>Clipper Circuits-</a:t>
            </a:r>
            <a:endParaRPr lang="en-IN" dirty="0"/>
          </a:p>
        </p:txBody>
      </p:sp>
      <p:pic>
        <p:nvPicPr>
          <p:cNvPr id="10" name="Content Placeholder 9">
            <a:extLst>
              <a:ext uri="{FF2B5EF4-FFF2-40B4-BE49-F238E27FC236}">
                <a16:creationId xmlns:a16="http://schemas.microsoft.com/office/drawing/2014/main" xmlns="" id="{00B10089-6BE3-4799-8DA7-92D06CB9C6C1}"/>
              </a:ext>
            </a:extLst>
          </p:cNvPr>
          <p:cNvPicPr>
            <a:picLocks noGrp="1" noChangeAspect="1"/>
          </p:cNvPicPr>
          <p:nvPr>
            <p:ph sz="half" idx="1"/>
          </p:nvPr>
        </p:nvPicPr>
        <p:blipFill>
          <a:blip r:embed="rId2"/>
          <a:stretch>
            <a:fillRect/>
          </a:stretch>
        </p:blipFill>
        <p:spPr>
          <a:xfrm>
            <a:off x="677864" y="1423686"/>
            <a:ext cx="3002886" cy="3798220"/>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750" y="1157468"/>
            <a:ext cx="7928658" cy="5874152"/>
          </a:xfrm>
          <a:prstGeom prst="rect">
            <a:avLst/>
          </a:prstGeom>
        </p:spPr>
      </p:pic>
    </p:spTree>
    <p:extLst>
      <p:ext uri="{BB962C8B-B14F-4D97-AF65-F5344CB8AC3E}">
        <p14:creationId xmlns:p14="http://schemas.microsoft.com/office/powerpoint/2010/main" val="27122140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21057C-5325-4598-92C9-B1479A5A34CD}"/>
              </a:ext>
            </a:extLst>
          </p:cNvPr>
          <p:cNvSpPr>
            <a:spLocks noGrp="1"/>
          </p:cNvSpPr>
          <p:nvPr>
            <p:ph type="title"/>
          </p:nvPr>
        </p:nvSpPr>
        <p:spPr/>
        <p:txBody>
          <a:bodyPr/>
          <a:lstStyle/>
          <a:p>
            <a:r>
              <a:rPr lang="en-US" dirty="0"/>
              <a:t>Clampers</a:t>
            </a:r>
            <a:endParaRPr lang="en-IN" dirty="0"/>
          </a:p>
        </p:txBody>
      </p:sp>
      <p:sp>
        <p:nvSpPr>
          <p:cNvPr id="3" name="Content Placeholder 2">
            <a:extLst>
              <a:ext uri="{FF2B5EF4-FFF2-40B4-BE49-F238E27FC236}">
                <a16:creationId xmlns:a16="http://schemas.microsoft.com/office/drawing/2014/main" xmlns="" id="{42FE746F-1083-4D73-B7CE-B40B6CFB3AF0}"/>
              </a:ext>
            </a:extLst>
          </p:cNvPr>
          <p:cNvSpPr>
            <a:spLocks noGrp="1"/>
          </p:cNvSpPr>
          <p:nvPr>
            <p:ph sz="half" idx="1"/>
          </p:nvPr>
        </p:nvSpPr>
        <p:spPr>
          <a:xfrm>
            <a:off x="677334" y="1290320"/>
            <a:ext cx="9491902" cy="4751041"/>
          </a:xfrm>
        </p:spPr>
        <p:txBody>
          <a:bodyPr>
            <a:normAutofit/>
          </a:bodyPr>
          <a:lstStyle/>
          <a:p>
            <a:r>
              <a:rPr lang="en-US" dirty="0"/>
              <a:t>CLAMPERS The clamping network is one that will “clamp” a signal to a different dc level. </a:t>
            </a:r>
          </a:p>
          <a:p>
            <a:r>
              <a:rPr lang="en-US" dirty="0"/>
              <a:t>The network must have a capacitor, a diode, and a resistive element, but it can also employ an independent dc supply to introduce an additional shift. </a:t>
            </a:r>
          </a:p>
          <a:p>
            <a:r>
              <a:rPr lang="en-US" dirty="0"/>
              <a:t>The magnitude of R and C must be chosen such that the time constant  RC is large enough to ensure that the voltage across the capacitor does not discharge significantly during the interval the diode is nonconducting. </a:t>
            </a:r>
          </a:p>
          <a:p>
            <a:endParaRPr lang="en-US" dirty="0"/>
          </a:p>
        </p:txBody>
      </p:sp>
      <p:pic>
        <p:nvPicPr>
          <p:cNvPr id="6" name="Picture 5">
            <a:extLst>
              <a:ext uri="{FF2B5EF4-FFF2-40B4-BE49-F238E27FC236}">
                <a16:creationId xmlns:a16="http://schemas.microsoft.com/office/drawing/2014/main" xmlns="" id="{5564AB8F-64DE-43DA-A79B-D97BA847DA48}"/>
              </a:ext>
            </a:extLst>
          </p:cNvPr>
          <p:cNvPicPr>
            <a:picLocks noChangeAspect="1"/>
          </p:cNvPicPr>
          <p:nvPr/>
        </p:nvPicPr>
        <p:blipFill>
          <a:blip r:embed="rId2"/>
          <a:stretch>
            <a:fillRect/>
          </a:stretch>
        </p:blipFill>
        <p:spPr>
          <a:xfrm>
            <a:off x="845184" y="4126836"/>
            <a:ext cx="9650095" cy="1914525"/>
          </a:xfrm>
          <a:prstGeom prst="rect">
            <a:avLst/>
          </a:prstGeom>
        </p:spPr>
      </p:pic>
    </p:spTree>
    <p:extLst>
      <p:ext uri="{BB962C8B-B14F-4D97-AF65-F5344CB8AC3E}">
        <p14:creationId xmlns:p14="http://schemas.microsoft.com/office/powerpoint/2010/main" val="9505842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21057C-5325-4598-92C9-B1479A5A34CD}"/>
              </a:ext>
            </a:extLst>
          </p:cNvPr>
          <p:cNvSpPr>
            <a:spLocks noGrp="1"/>
          </p:cNvSpPr>
          <p:nvPr>
            <p:ph type="title"/>
          </p:nvPr>
        </p:nvSpPr>
        <p:spPr/>
        <p:txBody>
          <a:bodyPr/>
          <a:lstStyle/>
          <a:p>
            <a:r>
              <a:rPr lang="en-US" dirty="0"/>
              <a:t>Clampers</a:t>
            </a:r>
            <a:endParaRPr lang="en-IN" dirty="0"/>
          </a:p>
        </p:txBody>
      </p:sp>
      <p:sp>
        <p:nvSpPr>
          <p:cNvPr id="3" name="Content Placeholder 2">
            <a:extLst>
              <a:ext uri="{FF2B5EF4-FFF2-40B4-BE49-F238E27FC236}">
                <a16:creationId xmlns:a16="http://schemas.microsoft.com/office/drawing/2014/main" xmlns="" id="{42FE746F-1083-4D73-B7CE-B40B6CFB3AF0}"/>
              </a:ext>
            </a:extLst>
          </p:cNvPr>
          <p:cNvSpPr>
            <a:spLocks noGrp="1"/>
          </p:cNvSpPr>
          <p:nvPr>
            <p:ph sz="half" idx="1"/>
          </p:nvPr>
        </p:nvSpPr>
        <p:spPr>
          <a:xfrm>
            <a:off x="677334" y="1290320"/>
            <a:ext cx="9491902" cy="4751041"/>
          </a:xfrm>
        </p:spPr>
        <p:txBody>
          <a:bodyPr>
            <a:normAutofit/>
          </a:bodyPr>
          <a:lstStyle/>
          <a:p>
            <a:r>
              <a:rPr lang="en-US" dirty="0"/>
              <a:t>In general, the following steps may be helpful when analyzing clamping networks:</a:t>
            </a:r>
          </a:p>
          <a:p>
            <a:r>
              <a:rPr lang="en-US" dirty="0"/>
              <a:t> 1. Start the analysis of clamping networks by considering that part of the input signal that will forward bias the diode. </a:t>
            </a:r>
          </a:p>
          <a:p>
            <a:r>
              <a:rPr lang="en-US" dirty="0"/>
              <a:t>2. During the period that the diode is in the “on” state, assume that the capacitor will charge up instantaneously to a voltage level determined by the network. </a:t>
            </a:r>
          </a:p>
          <a:p>
            <a:r>
              <a:rPr lang="en-US" dirty="0"/>
              <a:t>3. Assume that during the period when the diode is in the “off” state the capacitor will hold on to its established voltage level. </a:t>
            </a:r>
          </a:p>
          <a:p>
            <a:r>
              <a:rPr lang="en-US" dirty="0"/>
              <a:t>4. Throughout the analysis maintain a continual awareness of the location and reference polarity for </a:t>
            </a:r>
            <a:r>
              <a:rPr lang="en-US" dirty="0" err="1"/>
              <a:t>vo</a:t>
            </a:r>
            <a:r>
              <a:rPr lang="en-US" dirty="0"/>
              <a:t> to ensure that the proper levels for </a:t>
            </a:r>
            <a:r>
              <a:rPr lang="en-US" dirty="0" err="1"/>
              <a:t>vo</a:t>
            </a:r>
            <a:r>
              <a:rPr lang="en-US" dirty="0"/>
              <a:t> are obtained. </a:t>
            </a:r>
          </a:p>
          <a:p>
            <a:r>
              <a:rPr lang="en-US" dirty="0"/>
              <a:t>5. Keep in mind the general rule that the total swing of the total output must match the swing of the input signal.</a:t>
            </a:r>
          </a:p>
        </p:txBody>
      </p:sp>
    </p:spTree>
    <p:extLst>
      <p:ext uri="{BB962C8B-B14F-4D97-AF65-F5344CB8AC3E}">
        <p14:creationId xmlns:p14="http://schemas.microsoft.com/office/powerpoint/2010/main" val="23869240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129DFD-2631-4418-AB3F-4D59C297B367}"/>
              </a:ext>
            </a:extLst>
          </p:cNvPr>
          <p:cNvSpPr>
            <a:spLocks noGrp="1"/>
          </p:cNvSpPr>
          <p:nvPr>
            <p:ph type="title"/>
          </p:nvPr>
        </p:nvSpPr>
        <p:spPr/>
        <p:txBody>
          <a:bodyPr/>
          <a:lstStyle/>
          <a:p>
            <a:r>
              <a:rPr lang="en-US" dirty="0"/>
              <a:t>Clampers</a:t>
            </a:r>
            <a:endParaRPr lang="en-IN" dirty="0"/>
          </a:p>
        </p:txBody>
      </p:sp>
      <p:pic>
        <p:nvPicPr>
          <p:cNvPr id="6" name="Content Placeholder 5">
            <a:extLst>
              <a:ext uri="{FF2B5EF4-FFF2-40B4-BE49-F238E27FC236}">
                <a16:creationId xmlns:a16="http://schemas.microsoft.com/office/drawing/2014/main" xmlns="" id="{5DF53B67-6838-4E8F-B7E3-A8445FC2CCC3}"/>
              </a:ext>
            </a:extLst>
          </p:cNvPr>
          <p:cNvPicPr>
            <a:picLocks noGrp="1" noChangeAspect="1"/>
          </p:cNvPicPr>
          <p:nvPr>
            <p:ph sz="half" idx="1"/>
          </p:nvPr>
        </p:nvPicPr>
        <p:blipFill>
          <a:blip r:embed="rId2"/>
          <a:stretch>
            <a:fillRect/>
          </a:stretch>
        </p:blipFill>
        <p:spPr>
          <a:xfrm>
            <a:off x="677863" y="1676082"/>
            <a:ext cx="5228526" cy="3881437"/>
          </a:xfrm>
        </p:spPr>
      </p:pic>
      <p:pic>
        <p:nvPicPr>
          <p:cNvPr id="8" name="Content Placeholder 7">
            <a:extLst>
              <a:ext uri="{FF2B5EF4-FFF2-40B4-BE49-F238E27FC236}">
                <a16:creationId xmlns:a16="http://schemas.microsoft.com/office/drawing/2014/main" xmlns="" id="{8F705E05-BDD2-4BAC-80D7-F985B0129719}"/>
              </a:ext>
            </a:extLst>
          </p:cNvPr>
          <p:cNvPicPr>
            <a:picLocks noGrp="1" noChangeAspect="1"/>
          </p:cNvPicPr>
          <p:nvPr>
            <p:ph sz="half" idx="2"/>
          </p:nvPr>
        </p:nvPicPr>
        <p:blipFill>
          <a:blip r:embed="rId3"/>
          <a:stretch>
            <a:fillRect/>
          </a:stretch>
        </p:blipFill>
        <p:spPr>
          <a:xfrm>
            <a:off x="5906389" y="1676082"/>
            <a:ext cx="5043262" cy="4365943"/>
          </a:xfrm>
        </p:spPr>
      </p:pic>
    </p:spTree>
    <p:extLst>
      <p:ext uri="{BB962C8B-B14F-4D97-AF65-F5344CB8AC3E}">
        <p14:creationId xmlns:p14="http://schemas.microsoft.com/office/powerpoint/2010/main" val="19982259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129DFD-2631-4418-AB3F-4D59C297B367}"/>
              </a:ext>
            </a:extLst>
          </p:cNvPr>
          <p:cNvSpPr>
            <a:spLocks noGrp="1"/>
          </p:cNvSpPr>
          <p:nvPr>
            <p:ph type="title"/>
          </p:nvPr>
        </p:nvSpPr>
        <p:spPr/>
        <p:txBody>
          <a:bodyPr/>
          <a:lstStyle/>
          <a:p>
            <a:r>
              <a:rPr lang="en-US" dirty="0"/>
              <a:t>Clampers</a:t>
            </a:r>
            <a:endParaRPr lang="en-IN" dirty="0"/>
          </a:p>
        </p:txBody>
      </p:sp>
      <p:pic>
        <p:nvPicPr>
          <p:cNvPr id="6" name="Content Placeholder 5">
            <a:extLst>
              <a:ext uri="{FF2B5EF4-FFF2-40B4-BE49-F238E27FC236}">
                <a16:creationId xmlns:a16="http://schemas.microsoft.com/office/drawing/2014/main" xmlns="" id="{5DF53B67-6838-4E8F-B7E3-A8445FC2CCC3}"/>
              </a:ext>
            </a:extLst>
          </p:cNvPr>
          <p:cNvPicPr>
            <a:picLocks noGrp="1" noChangeAspect="1"/>
          </p:cNvPicPr>
          <p:nvPr>
            <p:ph sz="half" idx="1"/>
          </p:nvPr>
        </p:nvPicPr>
        <p:blipFill>
          <a:blip r:embed="rId2"/>
          <a:stretch>
            <a:fillRect/>
          </a:stretch>
        </p:blipFill>
        <p:spPr>
          <a:xfrm>
            <a:off x="677863" y="1676082"/>
            <a:ext cx="5228526" cy="3881437"/>
          </a:xfrm>
        </p:spPr>
      </p:pic>
      <p:sp>
        <p:nvSpPr>
          <p:cNvPr id="4" name="Content Placeholder 3">
            <a:extLst>
              <a:ext uri="{FF2B5EF4-FFF2-40B4-BE49-F238E27FC236}">
                <a16:creationId xmlns:a16="http://schemas.microsoft.com/office/drawing/2014/main" xmlns="" id="{252EBE3B-2331-45C2-8A59-4A95E4B805E5}"/>
              </a:ext>
            </a:extLst>
          </p:cNvPr>
          <p:cNvSpPr>
            <a:spLocks noGrp="1"/>
          </p:cNvSpPr>
          <p:nvPr>
            <p:ph sz="half" idx="2"/>
          </p:nvPr>
        </p:nvSpPr>
        <p:spPr>
          <a:xfrm>
            <a:off x="6096000" y="1930400"/>
            <a:ext cx="4184034" cy="3880773"/>
          </a:xfrm>
        </p:spPr>
        <p:txBody>
          <a:bodyPr/>
          <a:lstStyle/>
          <a:p>
            <a:r>
              <a:rPr lang="en-US" dirty="0" smtClean="0"/>
              <a:t>Diode is conducting in –</a:t>
            </a:r>
            <a:r>
              <a:rPr lang="en-US" dirty="0" err="1" smtClean="0"/>
              <a:t>ve</a:t>
            </a:r>
            <a:r>
              <a:rPr lang="en-US" dirty="0" smtClean="0"/>
              <a:t> half so start with the negative half</a:t>
            </a:r>
          </a:p>
          <a:p>
            <a:r>
              <a:rPr lang="en-US" dirty="0" smtClean="0"/>
              <a:t>-</a:t>
            </a:r>
            <a:r>
              <a:rPr lang="en-US" dirty="0"/>
              <a:t>20 V = -VC +5 V  </a:t>
            </a:r>
          </a:p>
          <a:p>
            <a:r>
              <a:rPr lang="en-US" dirty="0"/>
              <a:t>VC=  25 V </a:t>
            </a:r>
            <a:endParaRPr lang="en-US" dirty="0" smtClean="0"/>
          </a:p>
          <a:p>
            <a:r>
              <a:rPr lang="en-US" dirty="0" smtClean="0"/>
              <a:t>Then in the positive half</a:t>
            </a:r>
            <a:endParaRPr lang="en-US" dirty="0"/>
          </a:p>
          <a:p>
            <a:r>
              <a:rPr lang="it-IT" dirty="0"/>
              <a:t>10 V= -  25 V +v 0</a:t>
            </a:r>
          </a:p>
          <a:p>
            <a:r>
              <a:rPr lang="it-IT" dirty="0"/>
              <a:t>V0=35V</a:t>
            </a:r>
            <a:endParaRPr lang="en-IN" dirty="0"/>
          </a:p>
        </p:txBody>
      </p:sp>
    </p:spTree>
    <p:extLst>
      <p:ext uri="{BB962C8B-B14F-4D97-AF65-F5344CB8AC3E}">
        <p14:creationId xmlns:p14="http://schemas.microsoft.com/office/powerpoint/2010/main" val="10763162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129DFD-2631-4418-AB3F-4D59C297B367}"/>
              </a:ext>
            </a:extLst>
          </p:cNvPr>
          <p:cNvSpPr>
            <a:spLocks noGrp="1"/>
          </p:cNvSpPr>
          <p:nvPr>
            <p:ph type="title"/>
          </p:nvPr>
        </p:nvSpPr>
        <p:spPr/>
        <p:txBody>
          <a:bodyPr/>
          <a:lstStyle/>
          <a:p>
            <a:r>
              <a:rPr lang="en-US" dirty="0"/>
              <a:t>Clampers(Negative Clamper)</a:t>
            </a:r>
            <a:endParaRPr lang="en-IN" dirty="0"/>
          </a:p>
        </p:txBody>
      </p:sp>
      <p:sp>
        <p:nvSpPr>
          <p:cNvPr id="4" name="Content Placeholder 3">
            <a:extLst>
              <a:ext uri="{FF2B5EF4-FFF2-40B4-BE49-F238E27FC236}">
                <a16:creationId xmlns:a16="http://schemas.microsoft.com/office/drawing/2014/main" xmlns="" id="{252EBE3B-2331-45C2-8A59-4A95E4B805E5}"/>
              </a:ext>
            </a:extLst>
          </p:cNvPr>
          <p:cNvSpPr>
            <a:spLocks noGrp="1"/>
          </p:cNvSpPr>
          <p:nvPr>
            <p:ph sz="half" idx="2"/>
          </p:nvPr>
        </p:nvSpPr>
        <p:spPr>
          <a:xfrm>
            <a:off x="6096000" y="1930400"/>
            <a:ext cx="4184034" cy="3880773"/>
          </a:xfrm>
        </p:spPr>
        <p:txBody>
          <a:bodyPr/>
          <a:lstStyle/>
          <a:p>
            <a:endParaRPr lang="en-IN" dirty="0"/>
          </a:p>
        </p:txBody>
      </p:sp>
      <p:pic>
        <p:nvPicPr>
          <p:cNvPr id="8" name="Content Placeholder 7">
            <a:extLst>
              <a:ext uri="{FF2B5EF4-FFF2-40B4-BE49-F238E27FC236}">
                <a16:creationId xmlns:a16="http://schemas.microsoft.com/office/drawing/2014/main" xmlns="" id="{7DA9A718-4043-449A-8BFC-173315B03B8F}"/>
              </a:ext>
            </a:extLst>
          </p:cNvPr>
          <p:cNvPicPr>
            <a:picLocks noGrp="1" noChangeAspect="1"/>
          </p:cNvPicPr>
          <p:nvPr>
            <p:ph sz="half" idx="1"/>
          </p:nvPr>
        </p:nvPicPr>
        <p:blipFill>
          <a:blip r:embed="rId2"/>
          <a:stretch>
            <a:fillRect/>
          </a:stretch>
        </p:blipFill>
        <p:spPr>
          <a:xfrm>
            <a:off x="677863" y="1930400"/>
            <a:ext cx="4183062" cy="3311449"/>
          </a:xfrm>
        </p:spPr>
      </p:pic>
    </p:spTree>
    <p:extLst>
      <p:ext uri="{BB962C8B-B14F-4D97-AF65-F5344CB8AC3E}">
        <p14:creationId xmlns:p14="http://schemas.microsoft.com/office/powerpoint/2010/main" val="19765723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129DFD-2631-4418-AB3F-4D59C297B367}"/>
              </a:ext>
            </a:extLst>
          </p:cNvPr>
          <p:cNvSpPr>
            <a:spLocks noGrp="1"/>
          </p:cNvSpPr>
          <p:nvPr>
            <p:ph type="title"/>
          </p:nvPr>
        </p:nvSpPr>
        <p:spPr/>
        <p:txBody>
          <a:bodyPr>
            <a:normAutofit fontScale="90000"/>
          </a:bodyPr>
          <a:lstStyle/>
          <a:p>
            <a:r>
              <a:rPr lang="en-US" dirty="0"/>
              <a:t>Clampers(Positive Clamper)(Direction of the Diode is wrongly given in the text book)</a:t>
            </a:r>
            <a:endParaRPr lang="en-IN" dirty="0"/>
          </a:p>
        </p:txBody>
      </p:sp>
      <p:pic>
        <p:nvPicPr>
          <p:cNvPr id="5" name="Content Placeholder 4">
            <a:extLst>
              <a:ext uri="{FF2B5EF4-FFF2-40B4-BE49-F238E27FC236}">
                <a16:creationId xmlns:a16="http://schemas.microsoft.com/office/drawing/2014/main" xmlns="" id="{0D122CB0-DDE8-4173-9DC5-7CAB53E62EB0}"/>
              </a:ext>
            </a:extLst>
          </p:cNvPr>
          <p:cNvPicPr>
            <a:picLocks noGrp="1" noChangeAspect="1"/>
          </p:cNvPicPr>
          <p:nvPr>
            <p:ph sz="half" idx="2"/>
          </p:nvPr>
        </p:nvPicPr>
        <p:blipFill>
          <a:blip r:embed="rId2"/>
          <a:stretch>
            <a:fillRect/>
          </a:stretch>
        </p:blipFill>
        <p:spPr>
          <a:xfrm>
            <a:off x="6096000" y="1930400"/>
            <a:ext cx="4184650" cy="3004513"/>
          </a:xfrm>
        </p:spPr>
      </p:pic>
      <p:pic>
        <p:nvPicPr>
          <p:cNvPr id="8" name="Content Placeholder 7">
            <a:extLst>
              <a:ext uri="{FF2B5EF4-FFF2-40B4-BE49-F238E27FC236}">
                <a16:creationId xmlns:a16="http://schemas.microsoft.com/office/drawing/2014/main" xmlns="" id="{7DA9A718-4043-449A-8BFC-173315B03B8F}"/>
              </a:ext>
            </a:extLst>
          </p:cNvPr>
          <p:cNvPicPr>
            <a:picLocks noGrp="1" noChangeAspect="1"/>
          </p:cNvPicPr>
          <p:nvPr>
            <p:ph sz="half" idx="1"/>
          </p:nvPr>
        </p:nvPicPr>
        <p:blipFill>
          <a:blip r:embed="rId3"/>
          <a:stretch>
            <a:fillRect/>
          </a:stretch>
        </p:blipFill>
        <p:spPr>
          <a:xfrm>
            <a:off x="677863" y="1930400"/>
            <a:ext cx="4183062" cy="3311449"/>
          </a:xfrm>
        </p:spPr>
      </p:pic>
    </p:spTree>
    <p:extLst>
      <p:ext uri="{BB962C8B-B14F-4D97-AF65-F5344CB8AC3E}">
        <p14:creationId xmlns:p14="http://schemas.microsoft.com/office/powerpoint/2010/main" val="21519588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129DFD-2631-4418-AB3F-4D59C297B367}"/>
              </a:ext>
            </a:extLst>
          </p:cNvPr>
          <p:cNvSpPr>
            <a:spLocks noGrp="1"/>
          </p:cNvSpPr>
          <p:nvPr>
            <p:ph type="title"/>
          </p:nvPr>
        </p:nvSpPr>
        <p:spPr/>
        <p:txBody>
          <a:bodyPr>
            <a:normAutofit/>
          </a:bodyPr>
          <a:lstStyle/>
          <a:p>
            <a:r>
              <a:rPr lang="en-US" dirty="0"/>
              <a:t>Clampers</a:t>
            </a:r>
            <a:endParaRPr lang="en-IN" dirty="0"/>
          </a:p>
        </p:txBody>
      </p:sp>
      <p:pic>
        <p:nvPicPr>
          <p:cNvPr id="10" name="Content Placeholder 9">
            <a:extLst>
              <a:ext uri="{FF2B5EF4-FFF2-40B4-BE49-F238E27FC236}">
                <a16:creationId xmlns:a16="http://schemas.microsoft.com/office/drawing/2014/main" xmlns="" id="{3E3264E4-2A7E-423B-9B79-DA211870DBA0}"/>
              </a:ext>
            </a:extLst>
          </p:cNvPr>
          <p:cNvPicPr>
            <a:picLocks noGrp="1" noChangeAspect="1"/>
          </p:cNvPicPr>
          <p:nvPr>
            <p:ph sz="half" idx="1"/>
          </p:nvPr>
        </p:nvPicPr>
        <p:blipFill>
          <a:blip r:embed="rId2"/>
          <a:stretch>
            <a:fillRect/>
          </a:stretch>
        </p:blipFill>
        <p:spPr>
          <a:xfrm>
            <a:off x="684919" y="1539434"/>
            <a:ext cx="9836468" cy="4502592"/>
          </a:xfrm>
        </p:spPr>
      </p:pic>
    </p:spTree>
    <p:extLst>
      <p:ext uri="{BB962C8B-B14F-4D97-AF65-F5344CB8AC3E}">
        <p14:creationId xmlns:p14="http://schemas.microsoft.com/office/powerpoint/2010/main" val="21796076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129DFD-2631-4418-AB3F-4D59C297B367}"/>
              </a:ext>
            </a:extLst>
          </p:cNvPr>
          <p:cNvSpPr>
            <a:spLocks noGrp="1"/>
          </p:cNvSpPr>
          <p:nvPr>
            <p:ph type="title"/>
          </p:nvPr>
        </p:nvSpPr>
        <p:spPr>
          <a:xfrm>
            <a:off x="926147" y="293180"/>
            <a:ext cx="3854528" cy="868772"/>
          </a:xfrm>
        </p:spPr>
        <p:txBody>
          <a:bodyPr>
            <a:normAutofit/>
          </a:bodyPr>
          <a:lstStyle/>
          <a:p>
            <a:r>
              <a:rPr lang="en-US" dirty="0"/>
              <a:t>Clampers</a:t>
            </a:r>
            <a:endParaRPr lang="en-IN" dirty="0"/>
          </a:p>
        </p:txBody>
      </p:sp>
      <p:pic>
        <p:nvPicPr>
          <p:cNvPr id="4" name="Content Placeholder 3"/>
          <p:cNvPicPr>
            <a:picLocks noGrp="1" noChangeAspect="1"/>
          </p:cNvPicPr>
          <p:nvPr>
            <p:ph idx="1"/>
          </p:nvPr>
        </p:nvPicPr>
        <p:blipFill>
          <a:blip r:embed="rId2"/>
          <a:stretch>
            <a:fillRect/>
          </a:stretch>
        </p:blipFill>
        <p:spPr>
          <a:xfrm>
            <a:off x="1013235" y="1273215"/>
            <a:ext cx="3153651" cy="2748112"/>
          </a:xfrm>
          <a:prstGeom prst="rect">
            <a:avLst/>
          </a:prstGeom>
        </p:spPr>
      </p:pic>
      <p:pic>
        <p:nvPicPr>
          <p:cNvPr id="8" name="Picture 7"/>
          <p:cNvPicPr>
            <a:picLocks noChangeAspect="1"/>
          </p:cNvPicPr>
          <p:nvPr/>
        </p:nvPicPr>
        <p:blipFill>
          <a:blip r:embed="rId3"/>
          <a:stretch>
            <a:fillRect/>
          </a:stretch>
        </p:blipFill>
        <p:spPr>
          <a:xfrm>
            <a:off x="464608" y="3750197"/>
            <a:ext cx="3378187" cy="2378598"/>
          </a:xfrm>
          <a:prstGeom prst="rect">
            <a:avLst/>
          </a:prstGeom>
        </p:spPr>
      </p:pic>
      <p:sp>
        <p:nvSpPr>
          <p:cNvPr id="9" name="Text Placeholder 8"/>
          <p:cNvSpPr>
            <a:spLocks noGrp="1"/>
          </p:cNvSpPr>
          <p:nvPr>
            <p:ph type="body" sz="half" idx="2"/>
          </p:nvPr>
        </p:nvSpPr>
        <p:spPr>
          <a:xfrm>
            <a:off x="4889133" y="1161952"/>
            <a:ext cx="4515671" cy="5331445"/>
          </a:xfrm>
        </p:spPr>
        <p:txBody>
          <a:bodyPr>
            <a:normAutofit fontScale="85000" lnSpcReduction="20000"/>
          </a:bodyPr>
          <a:lstStyle/>
          <a:p>
            <a:pPr marL="342900" indent="-342900">
              <a:buAutoNum type="alphaLcParenR"/>
            </a:pPr>
            <a:r>
              <a:rPr lang="en-US" dirty="0" smtClean="0"/>
              <a:t>The diode is conducting in –</a:t>
            </a:r>
            <a:r>
              <a:rPr lang="en-US" dirty="0" err="1" smtClean="0"/>
              <a:t>ve</a:t>
            </a:r>
            <a:r>
              <a:rPr lang="en-US" dirty="0" smtClean="0"/>
              <a:t> direction ,evaluating the –</a:t>
            </a:r>
            <a:r>
              <a:rPr lang="en-US" dirty="0" err="1" smtClean="0"/>
              <a:t>ve</a:t>
            </a:r>
            <a:r>
              <a:rPr lang="en-US" dirty="0" smtClean="0"/>
              <a:t> half setting the polarity of capacitor to –</a:t>
            </a:r>
            <a:r>
              <a:rPr lang="en-US" dirty="0" err="1" smtClean="0"/>
              <a:t>ve</a:t>
            </a:r>
            <a:endParaRPr lang="en-US" dirty="0" smtClean="0"/>
          </a:p>
          <a:p>
            <a:r>
              <a:rPr lang="en-US" dirty="0" smtClean="0"/>
              <a:t>-</a:t>
            </a:r>
            <a:r>
              <a:rPr lang="en-US" dirty="0"/>
              <a:t>5v=-Vc-2v</a:t>
            </a:r>
          </a:p>
          <a:p>
            <a:r>
              <a:rPr lang="en-US" dirty="0" err="1"/>
              <a:t>Vc</a:t>
            </a:r>
            <a:r>
              <a:rPr lang="en-US" dirty="0"/>
              <a:t>=5-2=3v.</a:t>
            </a:r>
          </a:p>
          <a:p>
            <a:r>
              <a:rPr lang="en-US" dirty="0"/>
              <a:t>In +</a:t>
            </a:r>
            <a:r>
              <a:rPr lang="en-US" dirty="0" err="1"/>
              <a:t>ve</a:t>
            </a:r>
            <a:r>
              <a:rPr lang="en-US" dirty="0"/>
              <a:t> half the polarity of the capacitor remains same ,i.e., -</a:t>
            </a:r>
            <a:r>
              <a:rPr lang="en-US" dirty="0" err="1"/>
              <a:t>ve</a:t>
            </a:r>
            <a:endParaRPr lang="en-US" dirty="0"/>
          </a:p>
          <a:p>
            <a:r>
              <a:rPr lang="en-US" dirty="0"/>
              <a:t>+5v=-3v+V0</a:t>
            </a:r>
          </a:p>
          <a:p>
            <a:r>
              <a:rPr lang="en-US" dirty="0"/>
              <a:t>V0=5+3=8V</a:t>
            </a:r>
          </a:p>
          <a:p>
            <a:r>
              <a:rPr lang="en-US" dirty="0" smtClean="0"/>
              <a:t>b)The diode is conducting </a:t>
            </a:r>
            <a:r>
              <a:rPr lang="en-US" dirty="0" err="1" smtClean="0"/>
              <a:t>in+ve</a:t>
            </a:r>
            <a:r>
              <a:rPr lang="en-US" dirty="0" smtClean="0"/>
              <a:t> half direction ,hence the polarity of the capacitor is +</a:t>
            </a:r>
            <a:r>
              <a:rPr lang="en-US" dirty="0" err="1" smtClean="0"/>
              <a:t>ve</a:t>
            </a:r>
            <a:r>
              <a:rPr lang="en-US" dirty="0" smtClean="0"/>
              <a:t>.</a:t>
            </a:r>
          </a:p>
          <a:p>
            <a:r>
              <a:rPr lang="en-US" dirty="0" smtClean="0"/>
              <a:t>+5v=Vc+2V</a:t>
            </a:r>
          </a:p>
          <a:p>
            <a:r>
              <a:rPr lang="en-US" dirty="0" err="1" smtClean="0"/>
              <a:t>Vc</a:t>
            </a:r>
            <a:r>
              <a:rPr lang="en-US" dirty="0" smtClean="0"/>
              <a:t>=5-2=3V</a:t>
            </a:r>
          </a:p>
          <a:p>
            <a:r>
              <a:rPr lang="en-US" dirty="0" smtClean="0"/>
              <a:t>In –</a:t>
            </a:r>
            <a:r>
              <a:rPr lang="en-US" dirty="0" err="1" smtClean="0"/>
              <a:t>ve</a:t>
            </a:r>
            <a:r>
              <a:rPr lang="en-US" dirty="0" smtClean="0"/>
              <a:t> half cycle</a:t>
            </a:r>
          </a:p>
          <a:p>
            <a:r>
              <a:rPr lang="en-US" dirty="0" smtClean="0"/>
              <a:t>-5V=3V+V0</a:t>
            </a:r>
          </a:p>
          <a:p>
            <a:r>
              <a:rPr lang="en-US" dirty="0" smtClean="0"/>
              <a:t>V0=-8V</a:t>
            </a:r>
          </a:p>
          <a:p>
            <a:r>
              <a:rPr lang="en-US" dirty="0" smtClean="0"/>
              <a:t>c) The Diode is conducting in –</a:t>
            </a:r>
            <a:r>
              <a:rPr lang="en-US" dirty="0" err="1" smtClean="0"/>
              <a:t>veHalf</a:t>
            </a:r>
            <a:r>
              <a:rPr lang="en-US" dirty="0" smtClean="0"/>
              <a:t> , so the polarity of the capacitor is –</a:t>
            </a:r>
            <a:r>
              <a:rPr lang="en-US" dirty="0" err="1" smtClean="0"/>
              <a:t>ve</a:t>
            </a:r>
            <a:endParaRPr lang="en-US" dirty="0" smtClean="0"/>
          </a:p>
          <a:p>
            <a:r>
              <a:rPr lang="en-US" dirty="0" smtClean="0"/>
              <a:t>-5V=-Vc+2V</a:t>
            </a:r>
          </a:p>
          <a:p>
            <a:r>
              <a:rPr lang="en-US" dirty="0" err="1" smtClean="0"/>
              <a:t>Vc</a:t>
            </a:r>
            <a:r>
              <a:rPr lang="en-US" dirty="0" smtClean="0"/>
              <a:t>=-5-2=-7Vs</a:t>
            </a:r>
          </a:p>
          <a:p>
            <a:r>
              <a:rPr lang="en-US" dirty="0" smtClean="0"/>
              <a:t>In positive half </a:t>
            </a:r>
          </a:p>
          <a:p>
            <a:r>
              <a:rPr lang="en-US" dirty="0" smtClean="0"/>
              <a:t>+5V=-7V+V0</a:t>
            </a:r>
          </a:p>
          <a:p>
            <a:r>
              <a:rPr lang="en-US" dirty="0" smtClean="0"/>
              <a:t>V0=%+7V=12V</a:t>
            </a:r>
          </a:p>
          <a:p>
            <a:endParaRPr lang="en-US" dirty="0" smtClean="0"/>
          </a:p>
          <a:p>
            <a:endParaRPr lang="en-US" dirty="0" smtClean="0"/>
          </a:p>
          <a:p>
            <a:endParaRPr lang="en-US" dirty="0" smtClean="0"/>
          </a:p>
          <a:p>
            <a:endParaRPr lang="en-US" dirty="0" smtClean="0"/>
          </a:p>
          <a:p>
            <a:endParaRPr lang="en-US" dirty="0" smtClean="0"/>
          </a:p>
          <a:p>
            <a:pPr marL="342900" indent="-342900">
              <a:buAutoNum type="alphaLcParenR"/>
            </a:pPr>
            <a:endParaRPr lang="en-US" dirty="0" smtClean="0"/>
          </a:p>
          <a:p>
            <a:pPr marL="342900" indent="-342900">
              <a:buAutoNum type="alphaLcParenR"/>
            </a:pPr>
            <a:endParaRPr lang="en-US" dirty="0"/>
          </a:p>
        </p:txBody>
      </p:sp>
    </p:spTree>
    <p:extLst>
      <p:ext uri="{BB962C8B-B14F-4D97-AF65-F5344CB8AC3E}">
        <p14:creationId xmlns:p14="http://schemas.microsoft.com/office/powerpoint/2010/main" val="1564434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049569" cy="1175655"/>
          </a:xfrm>
        </p:spPr>
        <p:txBody>
          <a:bodyPr>
            <a:normAutofit/>
          </a:bodyPr>
          <a:lstStyle/>
          <a:p>
            <a:r>
              <a:rPr lang="en-US" dirty="0"/>
              <a:t>Introduction to OPAMP- </a:t>
            </a:r>
            <a:r>
              <a:rPr lang="en-US" dirty="0" err="1"/>
              <a:t>Thevenin’s</a:t>
            </a:r>
            <a:r>
              <a:rPr lang="en-US" dirty="0"/>
              <a:t> equivalent model of a generalized amplifier</a:t>
            </a:r>
          </a:p>
        </p:txBody>
      </p:sp>
      <p:sp>
        <p:nvSpPr>
          <p:cNvPr id="3" name="Subtitle 2"/>
          <p:cNvSpPr>
            <a:spLocks noGrp="1"/>
          </p:cNvSpPr>
          <p:nvPr>
            <p:ph idx="1"/>
          </p:nvPr>
        </p:nvSpPr>
        <p:spPr/>
        <p:txBody>
          <a:bodyPr>
            <a:normAutofit/>
          </a:bodyPr>
          <a:lstStyle/>
          <a:p>
            <a:pPr marL="0" indent="0" algn="l">
              <a:buNone/>
            </a:pPr>
            <a:r>
              <a:rPr lang="en-US" dirty="0"/>
              <a:t> </a:t>
            </a:r>
          </a:p>
        </p:txBody>
      </p:sp>
      <p:sp>
        <p:nvSpPr>
          <p:cNvPr id="12" name="Text Placeholder 11"/>
          <p:cNvSpPr>
            <a:spLocks noGrp="1"/>
          </p:cNvSpPr>
          <p:nvPr>
            <p:ph type="body" sz="half" idx="2"/>
          </p:nvPr>
        </p:nvSpPr>
        <p:spPr/>
        <p:txBody>
          <a:bodyPr/>
          <a:lstStyle/>
          <a:p>
            <a:endParaRPr lang="en-US" dirty="0"/>
          </a:p>
        </p:txBody>
      </p:sp>
      <p:pic>
        <p:nvPicPr>
          <p:cNvPr id="10" name="Content Placeholder 9"/>
          <p:cNvPicPr>
            <a:picLocks noGrp="1" noChangeAspect="1"/>
          </p:cNvPicPr>
          <p:nvPr>
            <p:ph sz="half" idx="4294967295"/>
          </p:nvPr>
        </p:nvPicPr>
        <p:blipFill>
          <a:blip r:embed="rId2"/>
          <a:stretch>
            <a:fillRect/>
          </a:stretch>
        </p:blipFill>
        <p:spPr>
          <a:xfrm>
            <a:off x="5438368" y="2105067"/>
            <a:ext cx="6530975" cy="3994018"/>
          </a:xfrm>
          <a:prstGeom prst="rect">
            <a:avLst/>
          </a:prstGeom>
        </p:spPr>
      </p:pic>
      <p:pic>
        <p:nvPicPr>
          <p:cNvPr id="8" name="Picture 7"/>
          <p:cNvPicPr>
            <a:picLocks noChangeAspect="1"/>
          </p:cNvPicPr>
          <p:nvPr/>
        </p:nvPicPr>
        <p:blipFill>
          <a:blip r:embed="rId3"/>
          <a:stretch>
            <a:fillRect/>
          </a:stretch>
        </p:blipFill>
        <p:spPr>
          <a:xfrm>
            <a:off x="839788" y="2018728"/>
            <a:ext cx="4332242" cy="2128958"/>
          </a:xfrm>
          <a:prstGeom prst="rect">
            <a:avLst/>
          </a:prstGeom>
        </p:spPr>
      </p:pic>
      <p:pic>
        <p:nvPicPr>
          <p:cNvPr id="9" name="Picture 8"/>
          <p:cNvPicPr>
            <a:picLocks noChangeAspect="1"/>
          </p:cNvPicPr>
          <p:nvPr/>
        </p:nvPicPr>
        <p:blipFill>
          <a:blip r:embed="rId4"/>
          <a:stretch>
            <a:fillRect/>
          </a:stretch>
        </p:blipFill>
        <p:spPr>
          <a:xfrm>
            <a:off x="1162291" y="4109014"/>
            <a:ext cx="3620892" cy="2238880"/>
          </a:xfrm>
          <a:prstGeom prst="rect">
            <a:avLst/>
          </a:prstGeom>
        </p:spPr>
      </p:pic>
    </p:spTree>
    <p:extLst>
      <p:ext uri="{BB962C8B-B14F-4D97-AF65-F5344CB8AC3E}">
        <p14:creationId xmlns:p14="http://schemas.microsoft.com/office/powerpoint/2010/main" val="26649509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514924"/>
            <a:ext cx="3854528" cy="561522"/>
          </a:xfrm>
        </p:spPr>
        <p:txBody>
          <a:bodyPr/>
          <a:lstStyle/>
          <a:p>
            <a:r>
              <a:rPr lang="en-US" dirty="0" smtClean="0"/>
              <a:t>MULTIVIBRATOR</a:t>
            </a:r>
            <a:endParaRPr lang="en-US" dirty="0"/>
          </a:p>
        </p:txBody>
      </p:sp>
      <p:pic>
        <p:nvPicPr>
          <p:cNvPr id="5" name="Picture 4"/>
          <p:cNvPicPr>
            <a:picLocks noChangeAspect="1"/>
          </p:cNvPicPr>
          <p:nvPr/>
        </p:nvPicPr>
        <p:blipFill>
          <a:blip r:embed="rId2"/>
          <a:stretch>
            <a:fillRect/>
          </a:stretch>
        </p:blipFill>
        <p:spPr>
          <a:xfrm>
            <a:off x="312516" y="1250066"/>
            <a:ext cx="9074551" cy="4780344"/>
          </a:xfrm>
          <a:prstGeom prst="rect">
            <a:avLst/>
          </a:prstGeom>
        </p:spPr>
      </p:pic>
    </p:spTree>
    <p:extLst>
      <p:ext uri="{BB962C8B-B14F-4D97-AF65-F5344CB8AC3E}">
        <p14:creationId xmlns:p14="http://schemas.microsoft.com/office/powerpoint/2010/main" val="7294374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514924"/>
            <a:ext cx="3854528" cy="561522"/>
          </a:xfrm>
        </p:spPr>
        <p:txBody>
          <a:bodyPr/>
          <a:lstStyle/>
          <a:p>
            <a:r>
              <a:rPr lang="en-US" dirty="0" smtClean="0"/>
              <a:t>ASTABLE MULTIVIBRATOR</a:t>
            </a:r>
            <a:endParaRPr lang="en-US" dirty="0"/>
          </a:p>
        </p:txBody>
      </p:sp>
      <p:pic>
        <p:nvPicPr>
          <p:cNvPr id="3" name="Picture 2"/>
          <p:cNvPicPr>
            <a:picLocks noChangeAspect="1"/>
          </p:cNvPicPr>
          <p:nvPr/>
        </p:nvPicPr>
        <p:blipFill>
          <a:blip r:embed="rId2"/>
          <a:stretch>
            <a:fillRect/>
          </a:stretch>
        </p:blipFill>
        <p:spPr>
          <a:xfrm>
            <a:off x="114299" y="1322105"/>
            <a:ext cx="4646162" cy="4777752"/>
          </a:xfrm>
          <a:prstGeom prst="rect">
            <a:avLst/>
          </a:prstGeom>
        </p:spPr>
      </p:pic>
      <p:pic>
        <p:nvPicPr>
          <p:cNvPr id="8" name="Content Placeholder 7"/>
          <p:cNvPicPr>
            <a:picLocks noGrp="1" noChangeAspect="1"/>
          </p:cNvPicPr>
          <p:nvPr>
            <p:ph idx="1"/>
          </p:nvPr>
        </p:nvPicPr>
        <p:blipFill>
          <a:blip r:embed="rId3"/>
          <a:stretch>
            <a:fillRect/>
          </a:stretch>
        </p:blipFill>
        <p:spPr>
          <a:xfrm>
            <a:off x="4930816" y="1322104"/>
            <a:ext cx="5798916" cy="4777753"/>
          </a:xfrm>
          <a:prstGeom prst="rect">
            <a:avLst/>
          </a:prstGeom>
        </p:spPr>
      </p:pic>
    </p:spTree>
    <p:extLst>
      <p:ext uri="{BB962C8B-B14F-4D97-AF65-F5344CB8AC3E}">
        <p14:creationId xmlns:p14="http://schemas.microsoft.com/office/powerpoint/2010/main" val="1142609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514924"/>
            <a:ext cx="3854528" cy="561522"/>
          </a:xfrm>
        </p:spPr>
        <p:txBody>
          <a:bodyPr/>
          <a:lstStyle/>
          <a:p>
            <a:r>
              <a:rPr lang="en-US" dirty="0" smtClean="0"/>
              <a:t>ASTABLE MULTIVIBRATOR</a:t>
            </a:r>
            <a:endParaRPr lang="en-US" dirty="0"/>
          </a:p>
        </p:txBody>
      </p:sp>
      <p:pic>
        <p:nvPicPr>
          <p:cNvPr id="3" name="Picture 2"/>
          <p:cNvPicPr>
            <a:picLocks noChangeAspect="1"/>
          </p:cNvPicPr>
          <p:nvPr/>
        </p:nvPicPr>
        <p:blipFill>
          <a:blip r:embed="rId2"/>
          <a:stretch>
            <a:fillRect/>
          </a:stretch>
        </p:blipFill>
        <p:spPr>
          <a:xfrm>
            <a:off x="114299" y="1322105"/>
            <a:ext cx="4646162" cy="4777752"/>
          </a:xfrm>
          <a:prstGeom prst="rect">
            <a:avLst/>
          </a:prstGeom>
        </p:spPr>
      </p:pic>
      <p:pic>
        <p:nvPicPr>
          <p:cNvPr id="5" name="Content Placeholder 4"/>
          <p:cNvPicPr>
            <a:picLocks noGrp="1" noChangeAspect="1"/>
          </p:cNvPicPr>
          <p:nvPr>
            <p:ph idx="1"/>
          </p:nvPr>
        </p:nvPicPr>
        <p:blipFill>
          <a:blip r:embed="rId3"/>
          <a:stretch>
            <a:fillRect/>
          </a:stretch>
        </p:blipFill>
        <p:spPr>
          <a:xfrm>
            <a:off x="4969258" y="1322105"/>
            <a:ext cx="5216464" cy="2902654"/>
          </a:xfrm>
          <a:prstGeom prst="rect">
            <a:avLst/>
          </a:prstGeom>
        </p:spPr>
      </p:pic>
    </p:spTree>
    <p:extLst>
      <p:ext uri="{BB962C8B-B14F-4D97-AF65-F5344CB8AC3E}">
        <p14:creationId xmlns:p14="http://schemas.microsoft.com/office/powerpoint/2010/main" val="9593109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591" y="234163"/>
            <a:ext cx="3854528" cy="561522"/>
          </a:xfrm>
        </p:spPr>
        <p:txBody>
          <a:bodyPr/>
          <a:lstStyle/>
          <a:p>
            <a:r>
              <a:rPr lang="en-US" dirty="0" smtClean="0"/>
              <a:t>ASTABLE MULTIVIBRATOR</a:t>
            </a:r>
            <a:endParaRPr lang="en-US" dirty="0"/>
          </a:p>
        </p:txBody>
      </p:sp>
      <p:pic>
        <p:nvPicPr>
          <p:cNvPr id="4" name="Picture 3"/>
          <p:cNvPicPr>
            <a:picLocks noChangeAspect="1"/>
          </p:cNvPicPr>
          <p:nvPr/>
        </p:nvPicPr>
        <p:blipFill>
          <a:blip r:embed="rId2"/>
          <a:stretch>
            <a:fillRect/>
          </a:stretch>
        </p:blipFill>
        <p:spPr>
          <a:xfrm>
            <a:off x="329275" y="795686"/>
            <a:ext cx="5724284" cy="5269870"/>
          </a:xfrm>
          <a:prstGeom prst="rect">
            <a:avLst/>
          </a:prstGeom>
        </p:spPr>
      </p:pic>
      <p:sp>
        <p:nvSpPr>
          <p:cNvPr id="6" name="Content Placeholder 5"/>
          <p:cNvSpPr>
            <a:spLocks noGrp="1"/>
          </p:cNvSpPr>
          <p:nvPr>
            <p:ph idx="1"/>
          </p:nvPr>
        </p:nvSpPr>
        <p:spPr>
          <a:xfrm>
            <a:off x="6053559" y="567159"/>
            <a:ext cx="3831221" cy="5474202"/>
          </a:xfrm>
        </p:spPr>
        <p:txBody>
          <a:bodyPr/>
          <a:lstStyle/>
          <a:p>
            <a:r>
              <a:rPr lang="en-US" dirty="0" err="1" smtClean="0"/>
              <a:t>Tc</a:t>
            </a:r>
            <a:r>
              <a:rPr lang="en-US" dirty="0" smtClean="0"/>
              <a:t>=0.69R</a:t>
            </a:r>
            <a:r>
              <a:rPr lang="en-US" sz="1600" dirty="0" smtClean="0"/>
              <a:t>A</a:t>
            </a:r>
            <a:r>
              <a:rPr lang="en-US" dirty="0" smtClean="0"/>
              <a:t>C</a:t>
            </a:r>
          </a:p>
          <a:p>
            <a:r>
              <a:rPr lang="en-US" dirty="0" smtClean="0"/>
              <a:t>Td=0.69R</a:t>
            </a:r>
            <a:r>
              <a:rPr lang="en-US" sz="1600" dirty="0" smtClean="0"/>
              <a:t>B</a:t>
            </a:r>
            <a:r>
              <a:rPr lang="en-US" dirty="0" smtClean="0"/>
              <a:t>C</a:t>
            </a:r>
          </a:p>
          <a:p>
            <a:r>
              <a:rPr lang="en-US" dirty="0" err="1" smtClean="0"/>
              <a:t>Ttotal</a:t>
            </a:r>
            <a:r>
              <a:rPr lang="en-US" dirty="0" smtClean="0"/>
              <a:t>=</a:t>
            </a:r>
            <a:r>
              <a:rPr lang="en-US" dirty="0" err="1" smtClean="0"/>
              <a:t>Tc+Td</a:t>
            </a:r>
            <a:endParaRPr lang="en-US" dirty="0" smtClean="0"/>
          </a:p>
          <a:p>
            <a:r>
              <a:rPr lang="en-US" dirty="0" smtClean="0"/>
              <a:t>Duty Cycle=(</a:t>
            </a:r>
            <a:r>
              <a:rPr lang="en-US" dirty="0" err="1" smtClean="0"/>
              <a:t>Tc</a:t>
            </a:r>
            <a:r>
              <a:rPr lang="en-US" dirty="0" smtClean="0"/>
              <a:t>/</a:t>
            </a:r>
            <a:r>
              <a:rPr lang="en-US" dirty="0" err="1" smtClean="0"/>
              <a:t>Ttotal</a:t>
            </a:r>
            <a:r>
              <a:rPr lang="en-US" dirty="0" smtClean="0"/>
              <a:t>)*100 %</a:t>
            </a:r>
          </a:p>
          <a:p>
            <a:r>
              <a:rPr lang="en-US" dirty="0" smtClean="0"/>
              <a:t>F=1/</a:t>
            </a:r>
            <a:r>
              <a:rPr lang="en-US" dirty="0" err="1" smtClean="0"/>
              <a:t>Ttotal</a:t>
            </a:r>
            <a:endParaRPr lang="en-US" dirty="0"/>
          </a:p>
        </p:txBody>
      </p:sp>
    </p:spTree>
    <p:extLst>
      <p:ext uri="{BB962C8B-B14F-4D97-AF65-F5344CB8AC3E}">
        <p14:creationId xmlns:p14="http://schemas.microsoft.com/office/powerpoint/2010/main" val="40622550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614" y="83692"/>
            <a:ext cx="3854528" cy="561522"/>
          </a:xfrm>
        </p:spPr>
        <p:txBody>
          <a:bodyPr/>
          <a:lstStyle/>
          <a:p>
            <a:r>
              <a:rPr lang="en-US" dirty="0" smtClean="0"/>
              <a:t>ASTABLE MULTIVIBRATOR</a:t>
            </a:r>
            <a:endParaRPr lang="en-US" dirty="0"/>
          </a:p>
        </p:txBody>
      </p:sp>
      <p:pic>
        <p:nvPicPr>
          <p:cNvPr id="3" name="Picture 2"/>
          <p:cNvPicPr>
            <a:picLocks noChangeAspect="1"/>
          </p:cNvPicPr>
          <p:nvPr/>
        </p:nvPicPr>
        <p:blipFill>
          <a:blip r:embed="rId2"/>
          <a:stretch>
            <a:fillRect/>
          </a:stretch>
        </p:blipFill>
        <p:spPr>
          <a:xfrm>
            <a:off x="254643" y="720450"/>
            <a:ext cx="9678244" cy="2851471"/>
          </a:xfrm>
          <a:prstGeom prst="rect">
            <a:avLst/>
          </a:prstGeom>
        </p:spPr>
      </p:pic>
      <p:pic>
        <p:nvPicPr>
          <p:cNvPr id="5" name="Picture 4"/>
          <p:cNvPicPr>
            <a:picLocks noChangeAspect="1"/>
          </p:cNvPicPr>
          <p:nvPr/>
        </p:nvPicPr>
        <p:blipFill>
          <a:blip r:embed="rId3"/>
          <a:stretch>
            <a:fillRect/>
          </a:stretch>
        </p:blipFill>
        <p:spPr>
          <a:xfrm>
            <a:off x="254643" y="3571921"/>
            <a:ext cx="9676436" cy="3728208"/>
          </a:xfrm>
          <a:prstGeom prst="rect">
            <a:avLst/>
          </a:prstGeom>
        </p:spPr>
      </p:pic>
    </p:spTree>
    <p:extLst>
      <p:ext uri="{BB962C8B-B14F-4D97-AF65-F5344CB8AC3E}">
        <p14:creationId xmlns:p14="http://schemas.microsoft.com/office/powerpoint/2010/main" val="6779217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614" y="83692"/>
            <a:ext cx="3854528" cy="561522"/>
          </a:xfrm>
        </p:spPr>
        <p:txBody>
          <a:bodyPr/>
          <a:lstStyle/>
          <a:p>
            <a:r>
              <a:rPr lang="en-US" dirty="0" smtClean="0"/>
              <a:t>ASTABLE MULTIVIBRATOR</a:t>
            </a:r>
            <a:endParaRPr lang="en-US" dirty="0"/>
          </a:p>
        </p:txBody>
      </p:sp>
      <p:pic>
        <p:nvPicPr>
          <p:cNvPr id="4" name="Picture 3"/>
          <p:cNvPicPr>
            <a:picLocks noChangeAspect="1"/>
          </p:cNvPicPr>
          <p:nvPr/>
        </p:nvPicPr>
        <p:blipFill>
          <a:blip r:embed="rId2"/>
          <a:stretch>
            <a:fillRect/>
          </a:stretch>
        </p:blipFill>
        <p:spPr>
          <a:xfrm>
            <a:off x="700990" y="855803"/>
            <a:ext cx="8443009" cy="1257300"/>
          </a:xfrm>
          <a:prstGeom prst="rect">
            <a:avLst/>
          </a:prstGeom>
        </p:spPr>
      </p:pic>
      <p:pic>
        <p:nvPicPr>
          <p:cNvPr id="6" name="Picture 5"/>
          <p:cNvPicPr>
            <a:picLocks noChangeAspect="1"/>
          </p:cNvPicPr>
          <p:nvPr/>
        </p:nvPicPr>
        <p:blipFill>
          <a:blip r:embed="rId3"/>
          <a:stretch>
            <a:fillRect/>
          </a:stretch>
        </p:blipFill>
        <p:spPr>
          <a:xfrm>
            <a:off x="700989" y="2020506"/>
            <a:ext cx="8443009" cy="1810714"/>
          </a:xfrm>
          <a:prstGeom prst="rect">
            <a:avLst/>
          </a:prstGeom>
        </p:spPr>
      </p:pic>
      <p:pic>
        <p:nvPicPr>
          <p:cNvPr id="7" name="Picture 6"/>
          <p:cNvPicPr>
            <a:picLocks noChangeAspect="1"/>
          </p:cNvPicPr>
          <p:nvPr/>
        </p:nvPicPr>
        <p:blipFill>
          <a:blip r:embed="rId4"/>
          <a:stretch>
            <a:fillRect/>
          </a:stretch>
        </p:blipFill>
        <p:spPr>
          <a:xfrm>
            <a:off x="783460" y="3831221"/>
            <a:ext cx="8360537" cy="3026780"/>
          </a:xfrm>
          <a:prstGeom prst="rect">
            <a:avLst/>
          </a:prstGeom>
        </p:spPr>
      </p:pic>
    </p:spTree>
    <p:extLst>
      <p:ext uri="{BB962C8B-B14F-4D97-AF65-F5344CB8AC3E}">
        <p14:creationId xmlns:p14="http://schemas.microsoft.com/office/powerpoint/2010/main" val="13546075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614" y="83692"/>
            <a:ext cx="3854528" cy="561522"/>
          </a:xfrm>
        </p:spPr>
        <p:txBody>
          <a:bodyPr/>
          <a:lstStyle/>
          <a:p>
            <a:r>
              <a:rPr lang="en-US" dirty="0" smtClean="0"/>
              <a:t>ASTABLE MULTIVIBRATOR</a:t>
            </a:r>
            <a:endParaRPr lang="en-US" dirty="0"/>
          </a:p>
        </p:txBody>
      </p:sp>
      <p:pic>
        <p:nvPicPr>
          <p:cNvPr id="3" name="Picture 2"/>
          <p:cNvPicPr>
            <a:picLocks noChangeAspect="1"/>
          </p:cNvPicPr>
          <p:nvPr/>
        </p:nvPicPr>
        <p:blipFill>
          <a:blip r:embed="rId2"/>
          <a:stretch>
            <a:fillRect/>
          </a:stretch>
        </p:blipFill>
        <p:spPr>
          <a:xfrm>
            <a:off x="870613" y="860444"/>
            <a:ext cx="7914571" cy="2752725"/>
          </a:xfrm>
          <a:prstGeom prst="rect">
            <a:avLst/>
          </a:prstGeom>
        </p:spPr>
      </p:pic>
      <p:pic>
        <p:nvPicPr>
          <p:cNvPr id="5" name="Picture 4"/>
          <p:cNvPicPr>
            <a:picLocks noChangeAspect="1"/>
          </p:cNvPicPr>
          <p:nvPr/>
        </p:nvPicPr>
        <p:blipFill>
          <a:blip r:embed="rId3"/>
          <a:stretch>
            <a:fillRect/>
          </a:stretch>
        </p:blipFill>
        <p:spPr>
          <a:xfrm>
            <a:off x="870612" y="3613169"/>
            <a:ext cx="7914571" cy="2790825"/>
          </a:xfrm>
          <a:prstGeom prst="rect">
            <a:avLst/>
          </a:prstGeom>
        </p:spPr>
      </p:pic>
    </p:spTree>
    <p:extLst>
      <p:ext uri="{BB962C8B-B14F-4D97-AF65-F5344CB8AC3E}">
        <p14:creationId xmlns:p14="http://schemas.microsoft.com/office/powerpoint/2010/main" val="15288150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614" y="83692"/>
            <a:ext cx="3854528" cy="561522"/>
          </a:xfrm>
        </p:spPr>
        <p:txBody>
          <a:bodyPr/>
          <a:lstStyle/>
          <a:p>
            <a:r>
              <a:rPr lang="en-US" dirty="0" smtClean="0"/>
              <a:t>ASTABLE MULTIVIBRATOR</a:t>
            </a:r>
            <a:endParaRPr lang="en-US" dirty="0"/>
          </a:p>
        </p:txBody>
      </p:sp>
      <p:pic>
        <p:nvPicPr>
          <p:cNvPr id="4" name="Picture 3"/>
          <p:cNvPicPr>
            <a:picLocks noChangeAspect="1"/>
          </p:cNvPicPr>
          <p:nvPr/>
        </p:nvPicPr>
        <p:blipFill>
          <a:blip r:embed="rId2"/>
          <a:stretch>
            <a:fillRect/>
          </a:stretch>
        </p:blipFill>
        <p:spPr>
          <a:xfrm>
            <a:off x="786053" y="822850"/>
            <a:ext cx="7698190" cy="2171700"/>
          </a:xfrm>
          <a:prstGeom prst="rect">
            <a:avLst/>
          </a:prstGeom>
        </p:spPr>
      </p:pic>
      <p:pic>
        <p:nvPicPr>
          <p:cNvPr id="6" name="Picture 5"/>
          <p:cNvPicPr>
            <a:picLocks noChangeAspect="1"/>
          </p:cNvPicPr>
          <p:nvPr/>
        </p:nvPicPr>
        <p:blipFill>
          <a:blip r:embed="rId3"/>
          <a:stretch>
            <a:fillRect/>
          </a:stretch>
        </p:blipFill>
        <p:spPr>
          <a:xfrm>
            <a:off x="786053" y="2994550"/>
            <a:ext cx="7698190" cy="3863450"/>
          </a:xfrm>
          <a:prstGeom prst="rect">
            <a:avLst/>
          </a:prstGeom>
        </p:spPr>
      </p:pic>
    </p:spTree>
    <p:extLst>
      <p:ext uri="{BB962C8B-B14F-4D97-AF65-F5344CB8AC3E}">
        <p14:creationId xmlns:p14="http://schemas.microsoft.com/office/powerpoint/2010/main" val="37110787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614" y="83692"/>
            <a:ext cx="3854528" cy="561522"/>
          </a:xfrm>
        </p:spPr>
        <p:txBody>
          <a:bodyPr/>
          <a:lstStyle/>
          <a:p>
            <a:r>
              <a:rPr lang="en-US" dirty="0" smtClean="0"/>
              <a:t>ASTABLE MULTIVIBRATOR</a:t>
            </a:r>
            <a:endParaRPr lang="en-US" dirty="0"/>
          </a:p>
        </p:txBody>
      </p:sp>
      <p:pic>
        <p:nvPicPr>
          <p:cNvPr id="4" name="Picture 3"/>
          <p:cNvPicPr>
            <a:picLocks noChangeAspect="1"/>
          </p:cNvPicPr>
          <p:nvPr/>
        </p:nvPicPr>
        <p:blipFill>
          <a:blip r:embed="rId2"/>
          <a:stretch>
            <a:fillRect/>
          </a:stretch>
        </p:blipFill>
        <p:spPr>
          <a:xfrm>
            <a:off x="786053" y="822850"/>
            <a:ext cx="7698190" cy="2171700"/>
          </a:xfrm>
          <a:prstGeom prst="rect">
            <a:avLst/>
          </a:prstGeom>
        </p:spPr>
      </p:pic>
      <p:pic>
        <p:nvPicPr>
          <p:cNvPr id="3" name="Picture 2"/>
          <p:cNvPicPr>
            <a:picLocks noChangeAspect="1"/>
          </p:cNvPicPr>
          <p:nvPr/>
        </p:nvPicPr>
        <p:blipFill>
          <a:blip r:embed="rId3"/>
          <a:stretch>
            <a:fillRect/>
          </a:stretch>
        </p:blipFill>
        <p:spPr>
          <a:xfrm>
            <a:off x="786053" y="2905246"/>
            <a:ext cx="7779213" cy="1702442"/>
          </a:xfrm>
          <a:prstGeom prst="rect">
            <a:avLst/>
          </a:prstGeom>
        </p:spPr>
      </p:pic>
    </p:spTree>
    <p:extLst>
      <p:ext uri="{BB962C8B-B14F-4D97-AF65-F5344CB8AC3E}">
        <p14:creationId xmlns:p14="http://schemas.microsoft.com/office/powerpoint/2010/main" val="16117429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614" y="83692"/>
            <a:ext cx="3854528" cy="561522"/>
          </a:xfrm>
        </p:spPr>
        <p:txBody>
          <a:bodyPr/>
          <a:lstStyle/>
          <a:p>
            <a:r>
              <a:rPr lang="en-US" dirty="0" err="1" smtClean="0"/>
              <a:t>Monostable</a:t>
            </a:r>
            <a:r>
              <a:rPr lang="en-US" dirty="0" smtClean="0"/>
              <a:t> </a:t>
            </a:r>
            <a:r>
              <a:rPr lang="en-US" dirty="0" err="1" smtClean="0"/>
              <a:t>Multivibrator</a:t>
            </a:r>
            <a:endParaRPr lang="en-US" dirty="0"/>
          </a:p>
        </p:txBody>
      </p:sp>
      <p:pic>
        <p:nvPicPr>
          <p:cNvPr id="5" name="Picture 4"/>
          <p:cNvPicPr>
            <a:picLocks noChangeAspect="1"/>
          </p:cNvPicPr>
          <p:nvPr/>
        </p:nvPicPr>
        <p:blipFill>
          <a:blip r:embed="rId2"/>
          <a:stretch>
            <a:fillRect/>
          </a:stretch>
        </p:blipFill>
        <p:spPr>
          <a:xfrm>
            <a:off x="1353574" y="2835798"/>
            <a:ext cx="8346011" cy="2484518"/>
          </a:xfrm>
          <a:prstGeom prst="rect">
            <a:avLst/>
          </a:prstGeom>
        </p:spPr>
      </p:pic>
      <p:pic>
        <p:nvPicPr>
          <p:cNvPr id="6" name="Picture 5"/>
          <p:cNvPicPr>
            <a:picLocks noChangeAspect="1"/>
          </p:cNvPicPr>
          <p:nvPr/>
        </p:nvPicPr>
        <p:blipFill>
          <a:blip r:embed="rId3"/>
          <a:stretch>
            <a:fillRect/>
          </a:stretch>
        </p:blipFill>
        <p:spPr>
          <a:xfrm>
            <a:off x="1353574" y="1092059"/>
            <a:ext cx="8508056" cy="1743738"/>
          </a:xfrm>
          <a:prstGeom prst="rect">
            <a:avLst/>
          </a:prstGeom>
        </p:spPr>
      </p:pic>
    </p:spTree>
    <p:extLst>
      <p:ext uri="{BB962C8B-B14F-4D97-AF65-F5344CB8AC3E}">
        <p14:creationId xmlns:p14="http://schemas.microsoft.com/office/powerpoint/2010/main" val="18349935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8142166" cy="688694"/>
          </a:xfrm>
        </p:spPr>
        <p:txBody>
          <a:bodyPr>
            <a:normAutofit/>
          </a:bodyPr>
          <a:lstStyle/>
          <a:p>
            <a:r>
              <a:rPr lang="en-US" dirty="0"/>
              <a:t>Introduction to OPAMP-Performance parameter</a:t>
            </a:r>
          </a:p>
        </p:txBody>
      </p:sp>
      <p:sp>
        <p:nvSpPr>
          <p:cNvPr id="3" name="Subtitle 2"/>
          <p:cNvSpPr>
            <a:spLocks noGrp="1"/>
          </p:cNvSpPr>
          <p:nvPr>
            <p:ph idx="1"/>
          </p:nvPr>
        </p:nvSpPr>
        <p:spPr/>
        <p:txBody>
          <a:bodyPr>
            <a:normAutofit/>
          </a:bodyPr>
          <a:lstStyle/>
          <a:p>
            <a:pPr marL="0" indent="0" algn="l">
              <a:buNone/>
            </a:pPr>
            <a:r>
              <a:rPr lang="en-US" dirty="0"/>
              <a:t> </a:t>
            </a:r>
          </a:p>
        </p:txBody>
      </p:sp>
      <p:sp>
        <p:nvSpPr>
          <p:cNvPr id="12" name="Text Placeholder 11"/>
          <p:cNvSpPr>
            <a:spLocks noGrp="1"/>
          </p:cNvSpPr>
          <p:nvPr>
            <p:ph type="body" sz="half" idx="2"/>
          </p:nvPr>
        </p:nvSpPr>
        <p:spPr>
          <a:xfrm>
            <a:off x="839788" y="1400537"/>
            <a:ext cx="9589002" cy="4468451"/>
          </a:xfrm>
        </p:spPr>
        <p:txBody>
          <a:bodyPr>
            <a:normAutofit/>
          </a:bodyPr>
          <a:lstStyle/>
          <a:p>
            <a:r>
              <a:rPr lang="en-US" sz="3200" dirty="0"/>
              <a:t>The Performance parameters</a:t>
            </a:r>
          </a:p>
          <a:p>
            <a:endParaRPr lang="en-US" sz="3200" dirty="0"/>
          </a:p>
        </p:txBody>
      </p:sp>
      <p:pic>
        <p:nvPicPr>
          <p:cNvPr id="4" name="Picture 3"/>
          <p:cNvPicPr>
            <a:picLocks noChangeAspect="1"/>
          </p:cNvPicPr>
          <p:nvPr/>
        </p:nvPicPr>
        <p:blipFill>
          <a:blip r:embed="rId2"/>
          <a:stretch>
            <a:fillRect/>
          </a:stretch>
        </p:blipFill>
        <p:spPr>
          <a:xfrm>
            <a:off x="839788" y="2046001"/>
            <a:ext cx="6018836" cy="4236099"/>
          </a:xfrm>
          <a:prstGeom prst="rect">
            <a:avLst/>
          </a:prstGeom>
        </p:spPr>
      </p:pic>
    </p:spTree>
    <p:extLst>
      <p:ext uri="{BB962C8B-B14F-4D97-AF65-F5344CB8AC3E}">
        <p14:creationId xmlns:p14="http://schemas.microsoft.com/office/powerpoint/2010/main" val="3208416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614" y="83692"/>
            <a:ext cx="3854528" cy="561522"/>
          </a:xfrm>
        </p:spPr>
        <p:txBody>
          <a:bodyPr/>
          <a:lstStyle/>
          <a:p>
            <a:r>
              <a:rPr lang="en-US" dirty="0" err="1" smtClean="0"/>
              <a:t>Monostable</a:t>
            </a:r>
            <a:r>
              <a:rPr lang="en-US" dirty="0" smtClean="0"/>
              <a:t> </a:t>
            </a:r>
            <a:r>
              <a:rPr lang="en-US" dirty="0" err="1" smtClean="0"/>
              <a:t>Multivibrator</a:t>
            </a:r>
            <a:endParaRPr lang="en-US" dirty="0"/>
          </a:p>
        </p:txBody>
      </p:sp>
      <p:pic>
        <p:nvPicPr>
          <p:cNvPr id="3" name="Picture 2"/>
          <p:cNvPicPr>
            <a:picLocks noChangeAspect="1"/>
          </p:cNvPicPr>
          <p:nvPr/>
        </p:nvPicPr>
        <p:blipFill>
          <a:blip r:embed="rId2"/>
          <a:stretch>
            <a:fillRect/>
          </a:stretch>
        </p:blipFill>
        <p:spPr>
          <a:xfrm>
            <a:off x="951637" y="917896"/>
            <a:ext cx="4963026" cy="4290711"/>
          </a:xfrm>
          <a:prstGeom prst="rect">
            <a:avLst/>
          </a:prstGeom>
        </p:spPr>
      </p:pic>
      <p:pic>
        <p:nvPicPr>
          <p:cNvPr id="4" name="Picture 3"/>
          <p:cNvPicPr>
            <a:picLocks noChangeAspect="1"/>
          </p:cNvPicPr>
          <p:nvPr/>
        </p:nvPicPr>
        <p:blipFill>
          <a:blip r:embed="rId3"/>
          <a:stretch>
            <a:fillRect/>
          </a:stretch>
        </p:blipFill>
        <p:spPr>
          <a:xfrm>
            <a:off x="5914663" y="917896"/>
            <a:ext cx="5104436" cy="2981325"/>
          </a:xfrm>
          <a:prstGeom prst="rect">
            <a:avLst/>
          </a:prstGeom>
        </p:spPr>
      </p:pic>
    </p:spTree>
    <p:extLst>
      <p:ext uri="{BB962C8B-B14F-4D97-AF65-F5344CB8AC3E}">
        <p14:creationId xmlns:p14="http://schemas.microsoft.com/office/powerpoint/2010/main" val="56589965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614" y="83692"/>
            <a:ext cx="3854528" cy="561522"/>
          </a:xfrm>
        </p:spPr>
        <p:txBody>
          <a:bodyPr/>
          <a:lstStyle/>
          <a:p>
            <a:r>
              <a:rPr lang="en-US" dirty="0" err="1" smtClean="0"/>
              <a:t>Monostable</a:t>
            </a:r>
            <a:r>
              <a:rPr lang="en-US" dirty="0" smtClean="0"/>
              <a:t> </a:t>
            </a:r>
            <a:r>
              <a:rPr lang="en-US" dirty="0" err="1" smtClean="0"/>
              <a:t>Multivibrator</a:t>
            </a:r>
            <a:endParaRPr lang="en-US" dirty="0"/>
          </a:p>
        </p:txBody>
      </p:sp>
      <p:pic>
        <p:nvPicPr>
          <p:cNvPr id="3" name="Picture 2"/>
          <p:cNvPicPr>
            <a:picLocks noChangeAspect="1"/>
          </p:cNvPicPr>
          <p:nvPr/>
        </p:nvPicPr>
        <p:blipFill>
          <a:blip r:embed="rId2"/>
          <a:stretch>
            <a:fillRect/>
          </a:stretch>
        </p:blipFill>
        <p:spPr>
          <a:xfrm>
            <a:off x="754867" y="781555"/>
            <a:ext cx="4963026" cy="4024494"/>
          </a:xfrm>
          <a:prstGeom prst="rect">
            <a:avLst/>
          </a:prstGeom>
        </p:spPr>
      </p:pic>
      <p:pic>
        <p:nvPicPr>
          <p:cNvPr id="5" name="Picture 4"/>
          <p:cNvPicPr>
            <a:picLocks noChangeAspect="1"/>
          </p:cNvPicPr>
          <p:nvPr/>
        </p:nvPicPr>
        <p:blipFill>
          <a:blip r:embed="rId3"/>
          <a:stretch>
            <a:fillRect/>
          </a:stretch>
        </p:blipFill>
        <p:spPr>
          <a:xfrm>
            <a:off x="5625296" y="781555"/>
            <a:ext cx="5905500" cy="1269719"/>
          </a:xfrm>
          <a:prstGeom prst="rect">
            <a:avLst/>
          </a:prstGeom>
        </p:spPr>
      </p:pic>
      <p:pic>
        <p:nvPicPr>
          <p:cNvPr id="6" name="Picture 5"/>
          <p:cNvPicPr>
            <a:picLocks noChangeAspect="1"/>
          </p:cNvPicPr>
          <p:nvPr/>
        </p:nvPicPr>
        <p:blipFill>
          <a:blip r:embed="rId4"/>
          <a:stretch>
            <a:fillRect/>
          </a:stretch>
        </p:blipFill>
        <p:spPr>
          <a:xfrm>
            <a:off x="5717893" y="2051274"/>
            <a:ext cx="5995686" cy="4806726"/>
          </a:xfrm>
          <a:prstGeom prst="rect">
            <a:avLst/>
          </a:prstGeom>
        </p:spPr>
      </p:pic>
      <p:pic>
        <p:nvPicPr>
          <p:cNvPr id="7" name="Picture 6"/>
          <p:cNvPicPr>
            <a:picLocks noChangeAspect="1"/>
          </p:cNvPicPr>
          <p:nvPr/>
        </p:nvPicPr>
        <p:blipFill>
          <a:blip r:embed="rId5"/>
          <a:stretch>
            <a:fillRect/>
          </a:stretch>
        </p:blipFill>
        <p:spPr>
          <a:xfrm>
            <a:off x="613457" y="4806049"/>
            <a:ext cx="5104436" cy="2981325"/>
          </a:xfrm>
          <a:prstGeom prst="rect">
            <a:avLst/>
          </a:prstGeom>
        </p:spPr>
      </p:pic>
    </p:spTree>
    <p:extLst>
      <p:ext uri="{BB962C8B-B14F-4D97-AF65-F5344CB8AC3E}">
        <p14:creationId xmlns:p14="http://schemas.microsoft.com/office/powerpoint/2010/main" val="36270248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03837" y="494712"/>
            <a:ext cx="7766936" cy="859526"/>
          </a:xfrm>
        </p:spPr>
        <p:txBody>
          <a:bodyPr/>
          <a:lstStyle/>
          <a:p>
            <a:pPr algn="ctr"/>
            <a:r>
              <a:rPr lang="en-US" dirty="0" smtClean="0"/>
              <a:t>Voltage Regulators</a:t>
            </a:r>
            <a:endParaRPr lang="en-US" dirty="0"/>
          </a:p>
        </p:txBody>
      </p:sp>
      <p:pic>
        <p:nvPicPr>
          <p:cNvPr id="7" name="Picture 6"/>
          <p:cNvPicPr>
            <a:picLocks noChangeAspect="1"/>
          </p:cNvPicPr>
          <p:nvPr/>
        </p:nvPicPr>
        <p:blipFill>
          <a:blip r:embed="rId2"/>
          <a:stretch>
            <a:fillRect/>
          </a:stretch>
        </p:blipFill>
        <p:spPr>
          <a:xfrm>
            <a:off x="353317" y="1608881"/>
            <a:ext cx="10467975" cy="2543175"/>
          </a:xfrm>
          <a:prstGeom prst="rect">
            <a:avLst/>
          </a:prstGeom>
        </p:spPr>
      </p:pic>
      <p:sp>
        <p:nvSpPr>
          <p:cNvPr id="6" name="Subtitle 5"/>
          <p:cNvSpPr>
            <a:spLocks noGrp="1"/>
          </p:cNvSpPr>
          <p:nvPr>
            <p:ph type="subTitle" idx="1"/>
          </p:nvPr>
        </p:nvSpPr>
        <p:spPr>
          <a:xfrm>
            <a:off x="353317" y="1574158"/>
            <a:ext cx="10573184" cy="3507128"/>
          </a:xfrm>
        </p:spPr>
        <p:txBody>
          <a:bodyPr/>
          <a:lstStyle/>
          <a:p>
            <a:endParaRPr lang="en-US" dirty="0"/>
          </a:p>
        </p:txBody>
      </p:sp>
    </p:spTree>
    <p:extLst>
      <p:ext uri="{BB962C8B-B14F-4D97-AF65-F5344CB8AC3E}">
        <p14:creationId xmlns:p14="http://schemas.microsoft.com/office/powerpoint/2010/main" val="21488885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03837" y="494712"/>
            <a:ext cx="7766936" cy="859526"/>
          </a:xfrm>
        </p:spPr>
        <p:txBody>
          <a:bodyPr/>
          <a:lstStyle/>
          <a:p>
            <a:pPr algn="ctr"/>
            <a:r>
              <a:rPr lang="en-US" dirty="0" smtClean="0"/>
              <a:t>Voltage Regulators</a:t>
            </a:r>
            <a:endParaRPr lang="en-US" dirty="0"/>
          </a:p>
        </p:txBody>
      </p:sp>
      <p:pic>
        <p:nvPicPr>
          <p:cNvPr id="7" name="Picture 6"/>
          <p:cNvPicPr>
            <a:picLocks noChangeAspect="1"/>
          </p:cNvPicPr>
          <p:nvPr/>
        </p:nvPicPr>
        <p:blipFill>
          <a:blip r:embed="rId2"/>
          <a:stretch>
            <a:fillRect/>
          </a:stretch>
        </p:blipFill>
        <p:spPr>
          <a:xfrm>
            <a:off x="353317" y="1608881"/>
            <a:ext cx="10467975" cy="2543175"/>
          </a:xfrm>
          <a:prstGeom prst="rect">
            <a:avLst/>
          </a:prstGeom>
        </p:spPr>
      </p:pic>
      <p:sp>
        <p:nvSpPr>
          <p:cNvPr id="6" name="Subtitle 5"/>
          <p:cNvSpPr>
            <a:spLocks noGrp="1"/>
          </p:cNvSpPr>
          <p:nvPr>
            <p:ph type="subTitle" idx="1"/>
          </p:nvPr>
        </p:nvSpPr>
        <p:spPr>
          <a:xfrm>
            <a:off x="353317" y="1574158"/>
            <a:ext cx="10573184" cy="3507128"/>
          </a:xfrm>
        </p:spPr>
        <p:txBody>
          <a:bodyPr/>
          <a:lstStyle/>
          <a:p>
            <a:endParaRPr lang="en-US" dirty="0"/>
          </a:p>
        </p:txBody>
      </p:sp>
    </p:spTree>
    <p:extLst>
      <p:ext uri="{BB962C8B-B14F-4D97-AF65-F5344CB8AC3E}">
        <p14:creationId xmlns:p14="http://schemas.microsoft.com/office/powerpoint/2010/main" val="203458578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03837" y="494712"/>
            <a:ext cx="7766936" cy="859526"/>
          </a:xfrm>
        </p:spPr>
        <p:txBody>
          <a:bodyPr/>
          <a:lstStyle/>
          <a:p>
            <a:pPr algn="ctr"/>
            <a:r>
              <a:rPr lang="en-US" dirty="0" smtClean="0"/>
              <a:t>Voltage Regulators</a:t>
            </a:r>
            <a:endParaRPr lang="en-US" dirty="0"/>
          </a:p>
        </p:txBody>
      </p:sp>
      <p:pic>
        <p:nvPicPr>
          <p:cNvPr id="3" name="Picture 2"/>
          <p:cNvPicPr>
            <a:picLocks noChangeAspect="1"/>
          </p:cNvPicPr>
          <p:nvPr/>
        </p:nvPicPr>
        <p:blipFill>
          <a:blip r:embed="rId2"/>
          <a:stretch>
            <a:fillRect/>
          </a:stretch>
        </p:blipFill>
        <p:spPr>
          <a:xfrm>
            <a:off x="490960" y="1456360"/>
            <a:ext cx="8979813" cy="3611447"/>
          </a:xfrm>
          <a:prstGeom prst="rect">
            <a:avLst/>
          </a:prstGeom>
        </p:spPr>
      </p:pic>
      <p:pic>
        <p:nvPicPr>
          <p:cNvPr id="4" name="Picture 3"/>
          <p:cNvPicPr>
            <a:picLocks noChangeAspect="1"/>
          </p:cNvPicPr>
          <p:nvPr/>
        </p:nvPicPr>
        <p:blipFill>
          <a:blip r:embed="rId3"/>
          <a:stretch>
            <a:fillRect/>
          </a:stretch>
        </p:blipFill>
        <p:spPr>
          <a:xfrm>
            <a:off x="1312822" y="5169928"/>
            <a:ext cx="8157951" cy="1068825"/>
          </a:xfrm>
          <a:prstGeom prst="rect">
            <a:avLst/>
          </a:prstGeom>
        </p:spPr>
      </p:pic>
    </p:spTree>
    <p:extLst>
      <p:ext uri="{BB962C8B-B14F-4D97-AF65-F5344CB8AC3E}">
        <p14:creationId xmlns:p14="http://schemas.microsoft.com/office/powerpoint/2010/main" val="11395185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03837" y="494712"/>
            <a:ext cx="7766936" cy="859526"/>
          </a:xfrm>
        </p:spPr>
        <p:txBody>
          <a:bodyPr/>
          <a:lstStyle/>
          <a:p>
            <a:pPr algn="ctr"/>
            <a:r>
              <a:rPr lang="en-US" dirty="0" smtClean="0"/>
              <a:t>Voltage Regulators</a:t>
            </a:r>
            <a:endParaRPr lang="en-US" dirty="0"/>
          </a:p>
        </p:txBody>
      </p:sp>
      <p:pic>
        <p:nvPicPr>
          <p:cNvPr id="2" name="Picture 1"/>
          <p:cNvPicPr>
            <a:picLocks noChangeAspect="1"/>
          </p:cNvPicPr>
          <p:nvPr/>
        </p:nvPicPr>
        <p:blipFill>
          <a:blip r:embed="rId2"/>
          <a:stretch>
            <a:fillRect/>
          </a:stretch>
        </p:blipFill>
        <p:spPr>
          <a:xfrm>
            <a:off x="838200" y="1354238"/>
            <a:ext cx="10515600" cy="1838325"/>
          </a:xfrm>
          <a:prstGeom prst="rect">
            <a:avLst/>
          </a:prstGeom>
        </p:spPr>
      </p:pic>
      <p:pic>
        <p:nvPicPr>
          <p:cNvPr id="3" name="Picture 2"/>
          <p:cNvPicPr>
            <a:picLocks noChangeAspect="1"/>
          </p:cNvPicPr>
          <p:nvPr/>
        </p:nvPicPr>
        <p:blipFill>
          <a:blip r:embed="rId3"/>
          <a:stretch>
            <a:fillRect/>
          </a:stretch>
        </p:blipFill>
        <p:spPr>
          <a:xfrm>
            <a:off x="838200" y="3192563"/>
            <a:ext cx="10515600" cy="4229100"/>
          </a:xfrm>
          <a:prstGeom prst="rect">
            <a:avLst/>
          </a:prstGeom>
        </p:spPr>
      </p:pic>
    </p:spTree>
    <p:extLst>
      <p:ext uri="{BB962C8B-B14F-4D97-AF65-F5344CB8AC3E}">
        <p14:creationId xmlns:p14="http://schemas.microsoft.com/office/powerpoint/2010/main" val="39289823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03837" y="494712"/>
            <a:ext cx="7766936" cy="859526"/>
          </a:xfrm>
        </p:spPr>
        <p:txBody>
          <a:bodyPr/>
          <a:lstStyle/>
          <a:p>
            <a:pPr algn="ctr"/>
            <a:r>
              <a:rPr lang="en-US" dirty="0" smtClean="0"/>
              <a:t>Voltage Regulators</a:t>
            </a:r>
            <a:endParaRPr lang="en-US" dirty="0"/>
          </a:p>
        </p:txBody>
      </p:sp>
      <p:pic>
        <p:nvPicPr>
          <p:cNvPr id="4" name="Picture 3"/>
          <p:cNvPicPr>
            <a:picLocks noChangeAspect="1"/>
          </p:cNvPicPr>
          <p:nvPr/>
        </p:nvPicPr>
        <p:blipFill>
          <a:blip r:embed="rId2"/>
          <a:stretch>
            <a:fillRect/>
          </a:stretch>
        </p:blipFill>
        <p:spPr>
          <a:xfrm>
            <a:off x="1156865" y="4166887"/>
            <a:ext cx="9526567" cy="1625217"/>
          </a:xfrm>
          <a:prstGeom prst="rect">
            <a:avLst/>
          </a:prstGeom>
        </p:spPr>
      </p:pic>
      <p:pic>
        <p:nvPicPr>
          <p:cNvPr id="6" name="Picture 5"/>
          <p:cNvPicPr>
            <a:picLocks noChangeAspect="1"/>
          </p:cNvPicPr>
          <p:nvPr/>
        </p:nvPicPr>
        <p:blipFill>
          <a:blip r:embed="rId3"/>
          <a:stretch>
            <a:fillRect/>
          </a:stretch>
        </p:blipFill>
        <p:spPr>
          <a:xfrm>
            <a:off x="391308" y="1354238"/>
            <a:ext cx="5882170" cy="2143125"/>
          </a:xfrm>
          <a:prstGeom prst="rect">
            <a:avLst/>
          </a:prstGeom>
        </p:spPr>
      </p:pic>
      <p:pic>
        <p:nvPicPr>
          <p:cNvPr id="7" name="Picture 6"/>
          <p:cNvPicPr>
            <a:picLocks noChangeAspect="1"/>
          </p:cNvPicPr>
          <p:nvPr/>
        </p:nvPicPr>
        <p:blipFill>
          <a:blip r:embed="rId4"/>
          <a:stretch>
            <a:fillRect/>
          </a:stretch>
        </p:blipFill>
        <p:spPr>
          <a:xfrm>
            <a:off x="5973177" y="1354238"/>
            <a:ext cx="4810125" cy="2447925"/>
          </a:xfrm>
          <a:prstGeom prst="rect">
            <a:avLst/>
          </a:prstGeom>
        </p:spPr>
      </p:pic>
    </p:spTree>
    <p:extLst>
      <p:ext uri="{BB962C8B-B14F-4D97-AF65-F5344CB8AC3E}">
        <p14:creationId xmlns:p14="http://schemas.microsoft.com/office/powerpoint/2010/main" val="5348139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Emitter –Follower Regulator Using Darlington Transistor Pair</a:t>
            </a:r>
            <a:endParaRPr lang="en-US" dirty="0"/>
          </a:p>
        </p:txBody>
      </p:sp>
      <p:pic>
        <p:nvPicPr>
          <p:cNvPr id="4" name="Content Placeholder 3"/>
          <p:cNvPicPr>
            <a:picLocks noGrp="1" noChangeAspect="1"/>
          </p:cNvPicPr>
          <p:nvPr>
            <p:ph idx="1"/>
          </p:nvPr>
        </p:nvPicPr>
        <p:blipFill>
          <a:blip r:embed="rId2"/>
          <a:stretch>
            <a:fillRect/>
          </a:stretch>
        </p:blipFill>
        <p:spPr>
          <a:xfrm>
            <a:off x="5068265" y="1842988"/>
            <a:ext cx="4895850" cy="2200275"/>
          </a:xfrm>
          <a:prstGeom prst="rect">
            <a:avLst/>
          </a:prstGeom>
        </p:spPr>
      </p:pic>
      <p:pic>
        <p:nvPicPr>
          <p:cNvPr id="5" name="Picture 4"/>
          <p:cNvPicPr>
            <a:picLocks noChangeAspect="1"/>
          </p:cNvPicPr>
          <p:nvPr/>
        </p:nvPicPr>
        <p:blipFill>
          <a:blip r:embed="rId3"/>
          <a:stretch>
            <a:fillRect/>
          </a:stretch>
        </p:blipFill>
        <p:spPr>
          <a:xfrm>
            <a:off x="258140" y="1930400"/>
            <a:ext cx="4810125" cy="2447925"/>
          </a:xfrm>
          <a:prstGeom prst="rect">
            <a:avLst/>
          </a:prstGeom>
        </p:spPr>
      </p:pic>
      <p:pic>
        <p:nvPicPr>
          <p:cNvPr id="6" name="Picture 5"/>
          <p:cNvPicPr>
            <a:picLocks noChangeAspect="1"/>
          </p:cNvPicPr>
          <p:nvPr/>
        </p:nvPicPr>
        <p:blipFill>
          <a:blip r:embed="rId4"/>
          <a:stretch>
            <a:fillRect/>
          </a:stretch>
        </p:blipFill>
        <p:spPr>
          <a:xfrm>
            <a:off x="809624" y="4618299"/>
            <a:ext cx="9526567" cy="1625217"/>
          </a:xfrm>
          <a:prstGeom prst="rect">
            <a:avLst/>
          </a:prstGeom>
        </p:spPr>
      </p:pic>
    </p:spTree>
    <p:extLst>
      <p:ext uri="{BB962C8B-B14F-4D97-AF65-F5344CB8AC3E}">
        <p14:creationId xmlns:p14="http://schemas.microsoft.com/office/powerpoint/2010/main" val="33605543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612" y="232697"/>
            <a:ext cx="8596667" cy="566738"/>
          </a:xfrm>
        </p:spPr>
        <p:txBody>
          <a:bodyPr/>
          <a:lstStyle/>
          <a:p>
            <a:r>
              <a:rPr lang="en-US" dirty="0" smtClean="0"/>
              <a:t>Series –Pass Linear Regulator-</a:t>
            </a:r>
            <a:endParaRPr lang="en-US" dirty="0"/>
          </a:p>
        </p:txBody>
      </p:sp>
      <p:pic>
        <p:nvPicPr>
          <p:cNvPr id="4" name="Content Placeholder 3"/>
          <p:cNvPicPr>
            <a:picLocks noGrp="1" noChangeAspect="1"/>
          </p:cNvPicPr>
          <p:nvPr>
            <p:ph type="pic" idx="1"/>
          </p:nvPr>
        </p:nvPicPr>
        <p:blipFill>
          <a:blip r:embed="rId2"/>
          <a:srcRect l="4927" r="4927"/>
          <a:stretch>
            <a:fillRect/>
          </a:stretch>
        </p:blipFill>
        <p:spPr>
          <a:xfrm>
            <a:off x="723632" y="1765568"/>
            <a:ext cx="7540691" cy="3171388"/>
          </a:xfrm>
          <a:prstGeom prst="rect">
            <a:avLst/>
          </a:prstGeom>
        </p:spPr>
      </p:pic>
      <p:sp>
        <p:nvSpPr>
          <p:cNvPr id="6" name="Text Placeholder 5"/>
          <p:cNvSpPr>
            <a:spLocks noGrp="1"/>
          </p:cNvSpPr>
          <p:nvPr>
            <p:ph type="body" sz="half" idx="2"/>
          </p:nvPr>
        </p:nvSpPr>
        <p:spPr>
          <a:xfrm>
            <a:off x="937612" y="5903090"/>
            <a:ext cx="8596667" cy="674024"/>
          </a:xfrm>
        </p:spPr>
        <p:txBody>
          <a:bodyPr>
            <a:normAutofit fontScale="77500" lnSpcReduction="20000"/>
          </a:bodyPr>
          <a:lstStyle/>
          <a:p>
            <a:r>
              <a:rPr lang="en-US" sz="3600" dirty="0" err="1" smtClean="0">
                <a:solidFill>
                  <a:schemeClr val="accent5"/>
                </a:solidFill>
              </a:rPr>
              <a:t>Vref</a:t>
            </a:r>
            <a:r>
              <a:rPr lang="en-US" sz="3600" dirty="0" smtClean="0">
                <a:solidFill>
                  <a:schemeClr val="accent5"/>
                </a:solidFill>
              </a:rPr>
              <a:t>=V0*R2/(R2+R1) Therefore, V0=</a:t>
            </a:r>
            <a:r>
              <a:rPr lang="en-US" sz="3600" dirty="0" err="1" smtClean="0">
                <a:solidFill>
                  <a:schemeClr val="accent5"/>
                </a:solidFill>
              </a:rPr>
              <a:t>Vref</a:t>
            </a:r>
            <a:r>
              <a:rPr lang="en-US" sz="3600" dirty="0" smtClean="0">
                <a:solidFill>
                  <a:schemeClr val="accent5"/>
                </a:solidFill>
              </a:rPr>
              <a:t>*(R2+R1)/R2</a:t>
            </a:r>
          </a:p>
          <a:p>
            <a:endParaRPr lang="en-US" sz="3600" dirty="0">
              <a:solidFill>
                <a:schemeClr val="accent5"/>
              </a:solidFill>
            </a:endParaRPr>
          </a:p>
        </p:txBody>
      </p:sp>
      <p:pic>
        <p:nvPicPr>
          <p:cNvPr id="5" name="Picture 4"/>
          <p:cNvPicPr>
            <a:picLocks noChangeAspect="1"/>
          </p:cNvPicPr>
          <p:nvPr/>
        </p:nvPicPr>
        <p:blipFill>
          <a:blip r:embed="rId3"/>
          <a:stretch>
            <a:fillRect/>
          </a:stretch>
        </p:blipFill>
        <p:spPr>
          <a:xfrm>
            <a:off x="1258445" y="4128461"/>
            <a:ext cx="7214223" cy="1435260"/>
          </a:xfrm>
          <a:prstGeom prst="rect">
            <a:avLst/>
          </a:prstGeom>
        </p:spPr>
      </p:pic>
      <p:pic>
        <p:nvPicPr>
          <p:cNvPr id="7" name="Picture 6"/>
          <p:cNvPicPr>
            <a:picLocks noChangeAspect="1"/>
          </p:cNvPicPr>
          <p:nvPr/>
        </p:nvPicPr>
        <p:blipFill>
          <a:blip r:embed="rId4"/>
          <a:stretch>
            <a:fillRect/>
          </a:stretch>
        </p:blipFill>
        <p:spPr>
          <a:xfrm>
            <a:off x="937612" y="825994"/>
            <a:ext cx="7326712" cy="1072253"/>
          </a:xfrm>
          <a:prstGeom prst="rect">
            <a:avLst/>
          </a:prstGeom>
        </p:spPr>
      </p:pic>
    </p:spTree>
    <p:extLst>
      <p:ext uri="{BB962C8B-B14F-4D97-AF65-F5344CB8AC3E}">
        <p14:creationId xmlns:p14="http://schemas.microsoft.com/office/powerpoint/2010/main" val="18483189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0727"/>
            <a:ext cx="8596667" cy="566738"/>
          </a:xfrm>
        </p:spPr>
        <p:txBody>
          <a:bodyPr/>
          <a:lstStyle/>
          <a:p>
            <a:r>
              <a:rPr lang="en-US" dirty="0" smtClean="0"/>
              <a:t>Shunt Regulators</a:t>
            </a:r>
            <a:endParaRPr lang="en-US" dirty="0"/>
          </a:p>
        </p:txBody>
      </p:sp>
      <p:pic>
        <p:nvPicPr>
          <p:cNvPr id="5" name="Picture Placeholder 4"/>
          <p:cNvPicPr>
            <a:picLocks noGrp="1" noChangeAspect="1"/>
          </p:cNvPicPr>
          <p:nvPr>
            <p:ph type="pic" idx="1"/>
          </p:nvPr>
        </p:nvPicPr>
        <p:blipFill>
          <a:blip r:embed="rId2"/>
          <a:srcRect t="2019" b="2019"/>
          <a:stretch>
            <a:fillRect/>
          </a:stretch>
        </p:blipFill>
        <p:spPr>
          <a:xfrm>
            <a:off x="677863" y="830263"/>
            <a:ext cx="8596312" cy="3844925"/>
          </a:xfrm>
          <a:prstGeom prst="rect">
            <a:avLst/>
          </a:prstGeom>
        </p:spPr>
      </p:pic>
      <p:pic>
        <p:nvPicPr>
          <p:cNvPr id="6" name="Picture 5"/>
          <p:cNvPicPr>
            <a:picLocks noChangeAspect="1"/>
          </p:cNvPicPr>
          <p:nvPr/>
        </p:nvPicPr>
        <p:blipFill>
          <a:blip r:embed="rId3"/>
          <a:stretch>
            <a:fillRect/>
          </a:stretch>
        </p:blipFill>
        <p:spPr>
          <a:xfrm>
            <a:off x="677334" y="4595049"/>
            <a:ext cx="9080124" cy="1990946"/>
          </a:xfrm>
          <a:prstGeom prst="rect">
            <a:avLst/>
          </a:prstGeom>
        </p:spPr>
      </p:pic>
      <p:sp>
        <p:nvSpPr>
          <p:cNvPr id="4" name="Text Placeholder 3"/>
          <p:cNvSpPr>
            <a:spLocks noGrp="1"/>
          </p:cNvSpPr>
          <p:nvPr>
            <p:ph type="body" sz="half" idx="2"/>
          </p:nvPr>
        </p:nvSpPr>
        <p:spPr>
          <a:xfrm>
            <a:off x="677334" y="4767986"/>
            <a:ext cx="8596667" cy="1273376"/>
          </a:xfrm>
        </p:spPr>
        <p:txBody>
          <a:bodyPr/>
          <a:lstStyle/>
          <a:p>
            <a:endParaRPr lang="en-US" dirty="0"/>
          </a:p>
        </p:txBody>
      </p:sp>
    </p:spTree>
    <p:extLst>
      <p:ext uri="{BB962C8B-B14F-4D97-AF65-F5344CB8AC3E}">
        <p14:creationId xmlns:p14="http://schemas.microsoft.com/office/powerpoint/2010/main" val="396193976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1635</TotalTime>
  <Words>1984</Words>
  <Application>Microsoft Office PowerPoint</Application>
  <PresentationFormat>Widescreen</PresentationFormat>
  <Paragraphs>294</Paragraphs>
  <Slides>112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Times New Roman</vt:lpstr>
      <vt:lpstr>Trebuchet MS</vt:lpstr>
      <vt:lpstr>Wingdings 3</vt:lpstr>
      <vt:lpstr>Facet</vt:lpstr>
      <vt:lpstr>Introduction to OPAMP</vt:lpstr>
      <vt:lpstr>Introduction to OPAMP(Syllabus)</vt:lpstr>
      <vt:lpstr>Introduction to OPAMP</vt:lpstr>
      <vt:lpstr>Introduction to OPAMP</vt:lpstr>
      <vt:lpstr>Introduction to OPAMPBlock Schematic arrangement of typical  OPAMP</vt:lpstr>
      <vt:lpstr>Introduction to OPAMP-Block Schematic arrangement of typical  OPAMP</vt:lpstr>
      <vt:lpstr>Introduction to OPAMP- Thevenin’s equivalent model of a generalized amplifier</vt:lpstr>
      <vt:lpstr>Introduction to OPAMP- Thevenin’s equivalent model of a generalized amplifier</vt:lpstr>
      <vt:lpstr>Introduction to OPAMP-Performance parameter</vt:lpstr>
      <vt:lpstr>Introduction to OPAMP-Performance parameter</vt:lpstr>
      <vt:lpstr>Introduction to OPAMP-Performance parameter</vt:lpstr>
      <vt:lpstr>Introduction to OPAMP-Performance parameter</vt:lpstr>
      <vt:lpstr>Introduction to OPAMP-Performance parameter</vt:lpstr>
      <vt:lpstr>Introduction to OPAMP-Performance parameter</vt:lpstr>
      <vt:lpstr>Introduction to OPAMP-Performance parameter</vt:lpstr>
      <vt:lpstr>Introduction to OPAMP-Performance parameter</vt:lpstr>
      <vt:lpstr>Introduction to OPAMP-Performance parameter(CMRR )</vt:lpstr>
      <vt:lpstr>Introduction to OPAMP-Performance parameter(PSRR)</vt:lpstr>
      <vt:lpstr>Introduction to OPAMP-Performance parameter</vt:lpstr>
      <vt:lpstr>Introduction to OPAMP-Performance parameter</vt:lpstr>
      <vt:lpstr>Introduction to OPAMP-Performance parameter</vt:lpstr>
      <vt:lpstr>Introduction to OPAMP-Performance parameter-Off Sets and Drifts</vt:lpstr>
      <vt:lpstr>Introduction to OPAMP-Performance parameter-Off Sets and Drifts</vt:lpstr>
      <vt:lpstr>Introduction to OPAMP-Performance parameter-Off Sets and Drifts</vt:lpstr>
      <vt:lpstr>Introduction to OPAMP-Performance parameter-Off Sets and Drifts</vt:lpstr>
      <vt:lpstr>Introduction to OPAMP-Performance parameter-Off Sets and Drifts</vt:lpstr>
      <vt:lpstr>Introduction to OPAMP-Performance parameter-Off Sets and Drifts</vt:lpstr>
      <vt:lpstr>OPAMP- APPLICATION</vt:lpstr>
      <vt:lpstr>OPAMP- APPLICATION</vt:lpstr>
      <vt:lpstr>OPAMP- APPLICATION</vt:lpstr>
      <vt:lpstr>OPAMP- APPLICATION</vt:lpstr>
      <vt:lpstr>OPAMP- APPLICATION</vt:lpstr>
      <vt:lpstr>OPAMP- APPLICATION</vt:lpstr>
      <vt:lpstr>OPAMP- APPLICATION</vt:lpstr>
      <vt:lpstr>OPAMP- APPLICATION</vt:lpstr>
      <vt:lpstr>OPAMP- APPLICATION</vt:lpstr>
      <vt:lpstr>OPAMP- APPLICATION</vt:lpstr>
      <vt:lpstr>OPAMP- Inverting Summer Amplifier</vt:lpstr>
      <vt:lpstr>OPAMP- Non Inverting Summer Amplifier</vt:lpstr>
      <vt:lpstr>OPAMP- Non Inverting Summer Amplifier</vt:lpstr>
      <vt:lpstr>OPAMP-Difference Amplifier and Non Inverting Averager Circuit</vt:lpstr>
      <vt:lpstr>OPAMP-D/A Converter and Inverting Averager Circuit </vt:lpstr>
      <vt:lpstr>OPAMP-Relaxation Oscillator</vt:lpstr>
      <vt:lpstr>OPAMP- Digital to Analog Converter(D/A Converters</vt:lpstr>
      <vt:lpstr>OPAMP- Digital to Analog Converter(D/A Converters</vt:lpstr>
      <vt:lpstr>OPAMP- Digital to Analog Converter(D/A Converters</vt:lpstr>
      <vt:lpstr>OPAMP- Digital to Analog Converter(D/A Converters</vt:lpstr>
      <vt:lpstr>OPAMP- Digital to Analog Converter(D/A Converters</vt:lpstr>
      <vt:lpstr>OPAMP- Digital to Analog Converter(D/A Converters</vt:lpstr>
      <vt:lpstr>OPAMP- Digital to Analog Converter(D/A Converters</vt:lpstr>
      <vt:lpstr>WAVESHAPING</vt:lpstr>
      <vt:lpstr>WAVESHAPING-Step Input and Pulse Input Response of a low pass filter</vt:lpstr>
      <vt:lpstr>WAVESHAPING-Step Input and Pulse Input Response of a low pass filter</vt:lpstr>
      <vt:lpstr>WAVESHAPING-Low Pass RC Circuit and Integrator</vt:lpstr>
      <vt:lpstr>WAVESHAPING-Low Pass RC Circuit Problems</vt:lpstr>
      <vt:lpstr>WAVESHAPING-Low Pass RC Circuit Problems</vt:lpstr>
      <vt:lpstr>WAVESHAPING-Low Pass RC Circuit Problems</vt:lpstr>
      <vt:lpstr>WAVESHAPING-Low Pass RC Circuit Problems</vt:lpstr>
      <vt:lpstr>WAVESHAPING-Low Pass RC Circuit Problems</vt:lpstr>
      <vt:lpstr>WAVESHAPING-High Pass RC Circuit </vt:lpstr>
      <vt:lpstr>WAVESHAPING-High Pass RC Circuit(Response for a pulse input) </vt:lpstr>
      <vt:lpstr>WAVESHAPING-High Pass RC Circuit as Differentiator </vt:lpstr>
      <vt:lpstr>WAVESHAPING-High Pass RC Circuit  </vt:lpstr>
      <vt:lpstr>WAVESHAPING-High Pass RC Circuit  </vt:lpstr>
      <vt:lpstr>Clipper Circuits- Series Clipper and Parallel Clippers</vt:lpstr>
      <vt:lpstr>Clipper Circuits- Series Clipper and Parallel Clippers</vt:lpstr>
      <vt:lpstr>Clipper Circuits- Series Clipper and Parallel Clippers- considering Diode forward bias voltage</vt:lpstr>
      <vt:lpstr>Clipper Circuits-</vt:lpstr>
      <vt:lpstr>Clipper Circuits-</vt:lpstr>
      <vt:lpstr>Clipper Circuits-</vt:lpstr>
      <vt:lpstr>Clipper Circuits-</vt:lpstr>
      <vt:lpstr>Clampers</vt:lpstr>
      <vt:lpstr>Clampers</vt:lpstr>
      <vt:lpstr>Clampers</vt:lpstr>
      <vt:lpstr>Clampers</vt:lpstr>
      <vt:lpstr>Clampers(Negative Clamper)</vt:lpstr>
      <vt:lpstr>Clampers(Positive Clamper)(Direction of the Diode is wrongly given in the text book)</vt:lpstr>
      <vt:lpstr>Clampers</vt:lpstr>
      <vt:lpstr>Clampers</vt:lpstr>
      <vt:lpstr>MULTIVIBRATOR</vt:lpstr>
      <vt:lpstr>ASTABLE MULTIVIBRATOR</vt:lpstr>
      <vt:lpstr>ASTABLE MULTIVIBRATOR</vt:lpstr>
      <vt:lpstr>ASTABLE MULTIVIBRATOR</vt:lpstr>
      <vt:lpstr>ASTABLE MULTIVIBRATOR</vt:lpstr>
      <vt:lpstr>ASTABLE MULTIVIBRATOR</vt:lpstr>
      <vt:lpstr>ASTABLE MULTIVIBRATOR</vt:lpstr>
      <vt:lpstr>ASTABLE MULTIVIBRATOR</vt:lpstr>
      <vt:lpstr>ASTABLE MULTIVIBRATOR</vt:lpstr>
      <vt:lpstr>Monostable Multivibrator</vt:lpstr>
      <vt:lpstr>Monostable Multivibrator</vt:lpstr>
      <vt:lpstr>Monostable Multivibrator</vt:lpstr>
      <vt:lpstr>Voltage Regulators</vt:lpstr>
      <vt:lpstr>Voltage Regulators</vt:lpstr>
      <vt:lpstr>Voltage Regulators</vt:lpstr>
      <vt:lpstr>Voltage Regulators</vt:lpstr>
      <vt:lpstr>Voltage Regulators</vt:lpstr>
      <vt:lpstr>Emitter –Follower Regulator Using Darlington Transistor Pair</vt:lpstr>
      <vt:lpstr>Series –Pass Linear Regulator-</vt:lpstr>
      <vt:lpstr>Shunt Regulators</vt:lpstr>
      <vt:lpstr>Shunt Regulators</vt:lpstr>
      <vt:lpstr>Shunt Regulators</vt:lpstr>
      <vt:lpstr>Shunt Regulators-Darlington Pair Transistors</vt:lpstr>
      <vt:lpstr>Shunt Regulators-Darlington Pair Transistors</vt:lpstr>
      <vt:lpstr>PowerPoint Presentation</vt:lpstr>
      <vt:lpstr>PowerPoint Presentation</vt:lpstr>
      <vt:lpstr>PowerPoint Presentation</vt:lpstr>
      <vt:lpstr>Linear IC Voltage Regulators</vt:lpstr>
      <vt:lpstr>Linear IC Voltage Regulators</vt:lpstr>
      <vt:lpstr>Linear IC Voltage Regulators</vt:lpstr>
      <vt:lpstr>Linear IC Voltage Regulators</vt:lpstr>
      <vt:lpstr>Linear IC Voltage Regulators</vt:lpstr>
      <vt:lpstr>Linear IC Voltage Regulators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OPAMP</dc:title>
  <dc:creator>Admin</dc:creator>
  <cp:lastModifiedBy>Admin</cp:lastModifiedBy>
  <cp:revision>150</cp:revision>
  <dcterms:created xsi:type="dcterms:W3CDTF">2020-08-31T04:54:29Z</dcterms:created>
  <dcterms:modified xsi:type="dcterms:W3CDTF">2020-12-22T07:22:46Z</dcterms:modified>
</cp:coreProperties>
</file>